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1"/>
  </p:notesMasterIdLst>
  <p:handoutMasterIdLst>
    <p:handoutMasterId r:id="rId42"/>
  </p:handoutMasterIdLst>
  <p:sldIdLst>
    <p:sldId id="256" r:id="rId2"/>
    <p:sldId id="268" r:id="rId3"/>
    <p:sldId id="267" r:id="rId4"/>
    <p:sldId id="342" r:id="rId5"/>
    <p:sldId id="344" r:id="rId6"/>
    <p:sldId id="343" r:id="rId7"/>
    <p:sldId id="345" r:id="rId8"/>
    <p:sldId id="327" r:id="rId9"/>
    <p:sldId id="346" r:id="rId10"/>
    <p:sldId id="347" r:id="rId11"/>
    <p:sldId id="330" r:id="rId12"/>
    <p:sldId id="271" r:id="rId13"/>
    <p:sldId id="331" r:id="rId14"/>
    <p:sldId id="306" r:id="rId15"/>
    <p:sldId id="291" r:id="rId16"/>
    <p:sldId id="332" r:id="rId17"/>
    <p:sldId id="333" r:id="rId18"/>
    <p:sldId id="312" r:id="rId19"/>
    <p:sldId id="334" r:id="rId20"/>
    <p:sldId id="335" r:id="rId21"/>
    <p:sldId id="336" r:id="rId22"/>
    <p:sldId id="314" r:id="rId23"/>
    <p:sldId id="315" r:id="rId24"/>
    <p:sldId id="258" r:id="rId25"/>
    <p:sldId id="316" r:id="rId26"/>
    <p:sldId id="317" r:id="rId27"/>
    <p:sldId id="318" r:id="rId28"/>
    <p:sldId id="261" r:id="rId29"/>
    <p:sldId id="322" r:id="rId30"/>
    <p:sldId id="323" r:id="rId31"/>
    <p:sldId id="324" r:id="rId32"/>
    <p:sldId id="325" r:id="rId33"/>
    <p:sldId id="326" r:id="rId34"/>
    <p:sldId id="283" r:id="rId35"/>
    <p:sldId id="337" r:id="rId36"/>
    <p:sldId id="338" r:id="rId37"/>
    <p:sldId id="339" r:id="rId38"/>
    <p:sldId id="340" r:id="rId39"/>
    <p:sldId id="341" r:id="rId40"/>
  </p:sldIdLst>
  <p:sldSz cx="9144000" cy="5143500" type="screen16x9"/>
  <p:notesSz cx="7099300" cy="10234613"/>
  <p:custDataLst>
    <p:tags r:id="rId4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CC00"/>
    <a:srgbClr val="FF99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59696" autoAdjust="0"/>
  </p:normalViewPr>
  <p:slideViewPr>
    <p:cSldViewPr>
      <p:cViewPr varScale="1">
        <p:scale>
          <a:sx n="80" d="100"/>
          <a:sy n="80" d="100"/>
        </p:scale>
        <p:origin x="90" y="132"/>
      </p:cViewPr>
      <p:guideLst>
        <p:guide orient="horz" pos="1620"/>
        <p:guide pos="2160"/>
      </p:guideLst>
    </p:cSldViewPr>
  </p:slideViewPr>
  <p:outlineViewPr>
    <p:cViewPr>
      <p:scale>
        <a:sx n="33" d="100"/>
        <a:sy n="33" d="100"/>
      </p:scale>
      <p:origin x="0" y="-609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2" d="100"/>
          <a:sy n="72" d="100"/>
        </p:scale>
        <p:origin x="2658"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Lisp_machin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2989323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en-US" dirty="0"/>
              <a:t>What are we going to look at today in the term of artificial</a:t>
            </a:r>
            <a:r>
              <a:rPr lang="en-US" baseline="0" dirty="0"/>
              <a:t> intelligence?   We are looking at what it is? What is this course really about?</a:t>
            </a:r>
          </a:p>
          <a:p>
            <a:r>
              <a:rPr lang="en-US" baseline="0" dirty="0"/>
              <a:t> What is AI? </a:t>
            </a:r>
          </a:p>
          <a:p>
            <a:r>
              <a:rPr lang="en-US" baseline="0" dirty="0"/>
              <a:t>What can AI do for us? </a:t>
            </a:r>
          </a:p>
          <a:p>
            <a:r>
              <a:rPr lang="en-US" baseline="0" dirty="0"/>
              <a:t>And what is exactly is going to be in this course? </a:t>
            </a:r>
          </a:p>
          <a:p>
            <a:endParaRPr lang="en-US" baseline="0" dirty="0"/>
          </a:p>
          <a:p>
            <a:endParaRPr lang="en-US" baseline="0" dirty="0"/>
          </a:p>
          <a:p>
            <a:endParaRPr lang="ar-SA" dirty="0"/>
          </a:p>
        </p:txBody>
      </p:sp>
      <p:sp>
        <p:nvSpPr>
          <p:cNvPr id="4" name="عنصر نائب لرقم الشريحة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3318510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What are we going to look at? We are going to look at a science of making machines that do something. We mean that a machine that:  </a:t>
            </a:r>
          </a:p>
          <a:p>
            <a:r>
              <a:rPr lang="en-US" baseline="0" dirty="0"/>
              <a:t>Thinking like people: a way to do this is to study the brain. We use our brains to think. If you can understand how the brain works, then you will be able to build an intelligent machine. </a:t>
            </a:r>
          </a:p>
          <a:p>
            <a:r>
              <a:rPr lang="en-US" baseline="0" dirty="0"/>
              <a:t>People are still working on this field and it is very difficult field. It is not what we are going to look at, but it is an important field that people are working on. </a:t>
            </a:r>
          </a:p>
          <a:p>
            <a:endParaRPr lang="en-US" baseline="0" dirty="0"/>
          </a:p>
          <a:p>
            <a:r>
              <a:rPr lang="en-US" baseline="0" dirty="0"/>
              <a:t># Another way to define AI would be to say about acting like people:  that should be something that came up very early on and early days of AI.  Actually, it is a very early definition of AI, dating back to Alan Turing 1950.  Alan Turing </a:t>
            </a:r>
            <a:r>
              <a:rPr lang="en-US" sz="900" b="0" i="0" u="none" strike="noStrike" kern="1200" baseline="0" dirty="0">
                <a:solidFill>
                  <a:schemeClr val="tx1"/>
                </a:solidFill>
                <a:latin typeface="Arial" charset="0"/>
                <a:ea typeface="+mn-ea"/>
                <a:cs typeface="+mn-cs"/>
              </a:rPr>
              <a:t>proposed the Turing Test. The idea of the Turing test is ( if you can not distinguish a machine from a person then you pass the Turing test).  For example: A computer passes the test if a human interrogator, after</a:t>
            </a:r>
          </a:p>
          <a:p>
            <a:r>
              <a:rPr lang="en-US" sz="900" b="0" i="0" u="none" strike="noStrike" kern="1200" baseline="0" dirty="0">
                <a:solidFill>
                  <a:schemeClr val="tx1"/>
                </a:solidFill>
                <a:latin typeface="Arial" charset="0"/>
                <a:ea typeface="+mn-ea"/>
                <a:cs typeface="+mn-cs"/>
              </a:rPr>
              <a:t>posing some written questions, cannot tell whether the written responses come from a person</a:t>
            </a:r>
          </a:p>
          <a:p>
            <a:r>
              <a:rPr lang="en-US" sz="900" b="0" i="0" u="none" strike="noStrike" kern="1200" baseline="0" dirty="0">
                <a:solidFill>
                  <a:schemeClr val="tx1"/>
                </a:solidFill>
                <a:latin typeface="Arial" charset="0"/>
                <a:ea typeface="+mn-ea"/>
                <a:cs typeface="+mn-cs"/>
              </a:rPr>
              <a:t>or from a computer. (online chat session ) </a:t>
            </a:r>
          </a:p>
          <a:p>
            <a:endParaRPr lang="en-US" sz="900" b="0" i="0" u="none" strike="noStrike" kern="1200" baseline="0" dirty="0">
              <a:solidFill>
                <a:schemeClr val="tx1"/>
              </a:solidFill>
              <a:latin typeface="Arial" charset="0"/>
              <a:ea typeface="+mn-ea"/>
              <a:cs typeface="+mn-cs"/>
            </a:endParaRPr>
          </a:p>
          <a:p>
            <a:r>
              <a:rPr lang="en-US" sz="900" b="0" i="0" u="none" strike="noStrike" kern="1200" baseline="0" dirty="0">
                <a:solidFill>
                  <a:schemeClr val="tx1"/>
                </a:solidFill>
                <a:latin typeface="Arial" charset="0"/>
                <a:ea typeface="+mn-ea"/>
                <a:cs typeface="+mn-cs"/>
              </a:rPr>
              <a:t>The computer would need to possess the following capabilities: </a:t>
            </a:r>
          </a:p>
          <a:p>
            <a:r>
              <a:rPr lang="en-US" sz="900" b="0" i="0" u="none" strike="noStrike" kern="1200" baseline="0" dirty="0">
                <a:solidFill>
                  <a:schemeClr val="tx1"/>
                </a:solidFill>
                <a:latin typeface="Arial" charset="0"/>
                <a:ea typeface="+mn-ea"/>
                <a:cs typeface="+mn-cs"/>
              </a:rPr>
              <a:t>1- </a:t>
            </a:r>
            <a:r>
              <a:rPr lang="en-US" sz="900" b="1" i="0" u="none" strike="noStrike" kern="1200" baseline="0" dirty="0">
                <a:solidFill>
                  <a:schemeClr val="tx1"/>
                </a:solidFill>
                <a:latin typeface="Arial" charset="0"/>
                <a:ea typeface="+mn-ea"/>
                <a:cs typeface="+mn-cs"/>
              </a:rPr>
              <a:t>natural language processing </a:t>
            </a:r>
            <a:r>
              <a:rPr lang="en-US" sz="900" b="0" i="0" u="none" strike="noStrike" kern="1200" baseline="0" dirty="0">
                <a:solidFill>
                  <a:schemeClr val="tx1"/>
                </a:solidFill>
                <a:latin typeface="Arial" charset="0"/>
                <a:ea typeface="+mn-ea"/>
                <a:cs typeface="+mn-cs"/>
              </a:rPr>
              <a:t>to enable it to communicate successfully in English;</a:t>
            </a:r>
          </a:p>
          <a:p>
            <a:r>
              <a:rPr lang="en-US" sz="900" b="0" i="0" u="none" strike="noStrike" kern="1200" baseline="0" dirty="0">
                <a:solidFill>
                  <a:schemeClr val="tx1"/>
                </a:solidFill>
                <a:latin typeface="Arial" charset="0"/>
                <a:ea typeface="+mn-ea"/>
                <a:cs typeface="+mn-cs"/>
              </a:rPr>
              <a:t>2- </a:t>
            </a:r>
            <a:r>
              <a:rPr lang="en-US" sz="900" b="1" i="0" u="none" strike="noStrike" kern="1200" baseline="0" dirty="0">
                <a:solidFill>
                  <a:schemeClr val="tx1"/>
                </a:solidFill>
                <a:latin typeface="Arial" charset="0"/>
                <a:ea typeface="+mn-ea"/>
                <a:cs typeface="+mn-cs"/>
              </a:rPr>
              <a:t>knowledge representation </a:t>
            </a:r>
            <a:r>
              <a:rPr lang="en-US" sz="900" b="0" i="0" u="none" strike="noStrike" kern="1200" baseline="0" dirty="0">
                <a:solidFill>
                  <a:schemeClr val="tx1"/>
                </a:solidFill>
                <a:latin typeface="Arial" charset="0"/>
                <a:ea typeface="+mn-ea"/>
                <a:cs typeface="+mn-cs"/>
              </a:rPr>
              <a:t>to store what it knows or hears;</a:t>
            </a:r>
          </a:p>
          <a:p>
            <a:r>
              <a:rPr lang="en-US" sz="900" b="0" i="0" u="none" strike="noStrike" kern="1200" baseline="0" dirty="0">
                <a:solidFill>
                  <a:schemeClr val="tx1"/>
                </a:solidFill>
                <a:latin typeface="Arial" charset="0"/>
                <a:ea typeface="+mn-ea"/>
                <a:cs typeface="+mn-cs"/>
              </a:rPr>
              <a:t>3- </a:t>
            </a:r>
            <a:r>
              <a:rPr lang="en-US" sz="900" b="1" i="0" u="none" strike="noStrike" kern="1200" baseline="0" dirty="0">
                <a:solidFill>
                  <a:schemeClr val="tx1"/>
                </a:solidFill>
                <a:latin typeface="Arial" charset="0"/>
                <a:ea typeface="+mn-ea"/>
                <a:cs typeface="+mn-cs"/>
              </a:rPr>
              <a:t>automated reasoning </a:t>
            </a:r>
            <a:r>
              <a:rPr lang="en-US" sz="900" b="0" i="0" u="none" strike="noStrike" kern="1200" baseline="0" dirty="0">
                <a:solidFill>
                  <a:schemeClr val="tx1"/>
                </a:solidFill>
                <a:latin typeface="Arial" charset="0"/>
                <a:ea typeface="+mn-ea"/>
                <a:cs typeface="+mn-cs"/>
              </a:rPr>
              <a:t>to use the stored information to answer questions and to draw new conclusions;</a:t>
            </a:r>
          </a:p>
          <a:p>
            <a:r>
              <a:rPr lang="en-US" sz="900" b="0" i="0" u="none" strike="noStrike" kern="1200" baseline="0" dirty="0">
                <a:solidFill>
                  <a:schemeClr val="tx1"/>
                </a:solidFill>
                <a:latin typeface="Arial" charset="0"/>
                <a:ea typeface="+mn-ea"/>
                <a:cs typeface="+mn-cs"/>
              </a:rPr>
              <a:t>4- </a:t>
            </a:r>
            <a:r>
              <a:rPr lang="en-US" sz="900" b="1" i="0" u="none" strike="noStrike" kern="1200" baseline="0" dirty="0">
                <a:solidFill>
                  <a:schemeClr val="tx1"/>
                </a:solidFill>
                <a:latin typeface="Arial" charset="0"/>
                <a:ea typeface="+mn-ea"/>
                <a:cs typeface="+mn-cs"/>
              </a:rPr>
              <a:t>machine learning </a:t>
            </a:r>
            <a:r>
              <a:rPr lang="en-US" sz="900" b="0" i="0" u="none" strike="noStrike" kern="1200" baseline="0" dirty="0">
                <a:solidFill>
                  <a:schemeClr val="tx1"/>
                </a:solidFill>
                <a:latin typeface="Arial" charset="0"/>
                <a:ea typeface="+mn-ea"/>
                <a:cs typeface="+mn-cs"/>
              </a:rPr>
              <a:t>to adapt to new circumstances and to detect and extrapolate patterns.</a:t>
            </a:r>
          </a:p>
          <a:p>
            <a:endParaRPr lang="en-US" sz="900" b="0" i="0" u="none" strike="noStrike" kern="1200" baseline="0" dirty="0">
              <a:solidFill>
                <a:schemeClr val="tx1"/>
              </a:solidFill>
              <a:latin typeface="Arial" charset="0"/>
              <a:ea typeface="+mn-ea"/>
              <a:cs typeface="+mn-cs"/>
            </a:endParaRPr>
          </a:p>
          <a:p>
            <a:r>
              <a:rPr lang="en-US" baseline="0" dirty="0"/>
              <a:t>A problem of acting like people is that you start focusing on things like don’t answer too quickly what the square root of 1412 is(no way that a person answer you very quickly) , don’t spell too well,  and make sure you have a favorite movie etc.  So that does not get us anywhere. So it wasn’t really leading us to build intelligence. We want to build an AI to help us not to look like us.  </a:t>
            </a:r>
          </a:p>
          <a:p>
            <a:endParaRPr lang="en-US" sz="900" b="0" i="0" u="none" strike="noStrike" kern="1200" baseline="0" dirty="0">
              <a:solidFill>
                <a:schemeClr val="tx1"/>
              </a:solidFill>
              <a:latin typeface="Arial" charset="0"/>
              <a:ea typeface="+mn-ea"/>
              <a:cs typeface="+mn-cs"/>
            </a:endParaRPr>
          </a:p>
          <a:p>
            <a:endParaRPr lang="en-US" sz="900" b="0" i="0" u="none" strike="noStrike" kern="1200" baseline="0" dirty="0">
              <a:solidFill>
                <a:schemeClr val="tx1"/>
              </a:solidFill>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b="0" i="0" u="none" strike="noStrike" kern="1200" baseline="0" dirty="0">
                <a:solidFill>
                  <a:schemeClr val="tx1"/>
                </a:solidFill>
                <a:latin typeface="Arial" charset="0"/>
                <a:ea typeface="+mn-ea"/>
                <a:cs typeface="+mn-cs"/>
              </a:rPr>
              <a:t>#</a:t>
            </a:r>
            <a:r>
              <a:rPr lang="en-US" baseline="0" dirty="0"/>
              <a:t>Think rationally – long tradition dating back to Aristotle --- but not a winner, because difficult to encode how to think, and in the end it’s not about how you think, it’s about how you end up acting</a:t>
            </a:r>
          </a:p>
          <a:p>
            <a:endParaRPr lang="en-US" sz="900" b="0" i="0" u="none" strike="noStrike" kern="1200" baseline="0" dirty="0">
              <a:solidFill>
                <a:schemeClr val="tx1"/>
              </a:solidFill>
              <a:latin typeface="Arial" charset="0"/>
              <a:ea typeface="+mn-ea"/>
              <a:cs typeface="+mn-cs"/>
            </a:endParaRPr>
          </a:p>
          <a:p>
            <a:endParaRPr lang="en-US" sz="900" b="0" i="0" u="none" strike="noStrike" kern="1200" baseline="0" dirty="0">
              <a:solidFill>
                <a:schemeClr val="tx1"/>
              </a:solidFill>
              <a:latin typeface="Arial" charset="0"/>
              <a:ea typeface="+mn-ea"/>
              <a:cs typeface="+mn-cs"/>
            </a:endParaRPr>
          </a:p>
          <a:p>
            <a:r>
              <a:rPr lang="en-US" sz="900" b="0" i="0" u="none" strike="noStrike" kern="1200" baseline="0" dirty="0">
                <a:solidFill>
                  <a:schemeClr val="tx1"/>
                </a:solidFill>
                <a:latin typeface="Arial" charset="0"/>
                <a:ea typeface="+mn-ea"/>
                <a:cs typeface="+mn-cs"/>
              </a:rPr>
              <a:t># Here in this course we are going to follow the last one which has the most impact so far and the goal here is to make something acts rationally. </a:t>
            </a:r>
          </a:p>
          <a:p>
            <a:r>
              <a:rPr lang="en-US" sz="900" b="0" i="0" u="none" strike="noStrike" kern="1200" baseline="0" dirty="0">
                <a:solidFill>
                  <a:schemeClr val="tx1"/>
                </a:solidFill>
                <a:latin typeface="Arial" charset="0"/>
                <a:ea typeface="+mn-ea"/>
                <a:cs typeface="+mn-cs"/>
              </a:rPr>
              <a:t>Acting rationally means act in a way that maximize your chances to achieve your goals. And a person might specify the goal to the machine and say Machine your goals such and such and then the machine act rationally and maximize these chances to keep this goals.  This is the raw idea. </a:t>
            </a:r>
          </a:p>
          <a:p>
            <a:endParaRPr lang="en-US" sz="9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a:p>
            <a:r>
              <a:rPr lang="en-US" sz="1700" dirty="0">
                <a:latin typeface="Lucida Grande" charset="0"/>
                <a:ea typeface="Lucida Grande" charset="0"/>
                <a:cs typeface="Lucida Grande" charset="0"/>
                <a:sym typeface="Lucida Grande" charset="0"/>
              </a:rPr>
              <a:t>----------------------------</a:t>
            </a:r>
          </a:p>
          <a:p>
            <a:r>
              <a:rPr lang="en-US" sz="1700" dirty="0">
                <a:latin typeface="Lucida Grande" charset="0"/>
                <a:ea typeface="Lucida Grande" charset="0"/>
                <a:cs typeface="Lucida Grande" charset="0"/>
                <a:sym typeface="Lucida Grande" charset="0"/>
              </a:rPr>
              <a:t>**Lets break it down a little bit more.. </a:t>
            </a:r>
          </a:p>
          <a:p>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*Rational means maximally achieving pre-defined goals. </a:t>
            </a:r>
          </a:p>
          <a:p>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 What is important here is to consider only what action it takes. It does not matter what the process</a:t>
            </a:r>
            <a:r>
              <a:rPr lang="en-US" sz="1700" baseline="0" dirty="0">
                <a:latin typeface="Lucida Grande" charset="0"/>
                <a:ea typeface="Lucida Grande" charset="0"/>
                <a:cs typeface="Lucida Grande" charset="0"/>
                <a:sym typeface="Lucida Grande" charset="0"/>
              </a:rPr>
              <a:t> is. </a:t>
            </a:r>
          </a:p>
          <a:p>
            <a:endParaRPr lang="en-US" sz="1700" dirty="0">
              <a:latin typeface="Lucida Grande" charset="0"/>
              <a:ea typeface="Lucida Grande" charset="0"/>
              <a:cs typeface="Lucida Grande" charset="0"/>
              <a:sym typeface="Lucida Grande" charset="0"/>
            </a:endParaRPr>
          </a:p>
          <a:p>
            <a:pPr marL="285750" indent="-285750">
              <a:buFont typeface="Arial" panose="020B0604020202020204" pitchFamily="34" charset="0"/>
              <a:buChar char="•"/>
            </a:pPr>
            <a:r>
              <a:rPr lang="en-US" sz="1700" dirty="0">
                <a:latin typeface="Lucida Grande" charset="0"/>
                <a:ea typeface="Lucida Grande" charset="0"/>
                <a:cs typeface="Lucida Grande" charset="0"/>
                <a:sym typeface="Lucida Grande" charset="0"/>
              </a:rPr>
              <a:t>Every possible outcome, anything that could happen in your environment that you're looking in your system as a number associate with it. This number is called a utility. It measures how good an outcome is. </a:t>
            </a:r>
          </a:p>
          <a:p>
            <a:pPr marL="285750" indent="-285750">
              <a:buFont typeface="Arial" panose="020B0604020202020204" pitchFamily="34" charset="0"/>
              <a:buChar char="•"/>
            </a:pPr>
            <a:endParaRPr lang="en-US" sz="1700" dirty="0">
              <a:latin typeface="Lucida Grande" charset="0"/>
              <a:ea typeface="Lucida Grande" charset="0"/>
              <a:cs typeface="Lucida Grande" charset="0"/>
              <a:sym typeface="Lucida Grande" charset="0"/>
            </a:endParaRPr>
          </a:p>
          <a:p>
            <a:pPr marL="285750" indent="-285750">
              <a:buFont typeface="Arial" panose="020B0604020202020204" pitchFamily="34" charset="0"/>
              <a:buChar char="•"/>
            </a:pPr>
            <a:r>
              <a:rPr lang="en-US" sz="1700" dirty="0">
                <a:latin typeface="Lucida Grande" charset="0"/>
                <a:ea typeface="Lucida Grande" charset="0"/>
                <a:cs typeface="Lucida Grande" charset="0"/>
                <a:sym typeface="Lucida Grande" charset="0"/>
              </a:rPr>
              <a:t>Maximizing your expected utility is going to be what our entire is about. </a:t>
            </a:r>
          </a:p>
          <a:p>
            <a:pPr marL="285750" indent="-285750">
              <a:buFont typeface="Arial" panose="020B0604020202020204" pitchFamily="34" charset="0"/>
              <a:buChar char="•"/>
            </a:pPr>
            <a:r>
              <a:rPr lang="en-US" sz="1700" dirty="0">
                <a:latin typeface="Lucida Grande" charset="0"/>
                <a:ea typeface="Lucida Grande" charset="0"/>
                <a:cs typeface="Lucida Grande" charset="0"/>
                <a:sym typeface="Lucida Grande" charset="0"/>
              </a:rPr>
              <a:t>So an alternative title for this course would be Computational Rationality.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341135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about the Brain? </a:t>
            </a:r>
          </a:p>
          <a:p>
            <a:r>
              <a:rPr lang="en-US" dirty="0"/>
              <a:t># In the brain we have a functioning system there. It about 7 billion maybe this time. Most of them think cleverly than most computers. So should we look what the brain is doing and then build AI that way. </a:t>
            </a:r>
          </a:p>
          <a:p>
            <a:r>
              <a:rPr lang="en-US" dirty="0"/>
              <a:t>Some people try to do it that way but it is not the way that we are going to look at it in this course.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kern="0" dirty="0">
                <a:solidFill>
                  <a:schemeClr val="accent2"/>
                </a:solidFill>
                <a:latin typeface="Calibri" pitchFamily="34" charset="0"/>
              </a:rPr>
              <a:t>#Brains aren’t as modular as software, so hard to reverse engineer! So for example when you go to a restaurant and you like your dish, then when it is not hard to reverse engineer the dish you like.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kern="0" dirty="0">
                <a:solidFill>
                  <a:schemeClr val="accent2"/>
                </a:solidFill>
                <a:latin typeface="Calibri" pitchFamily="34" charset="0"/>
              </a:rPr>
              <a:t>But as we said Brains aren’t as modular as software, so hard to break it down.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kern="0" dirty="0">
              <a:solidFill>
                <a:schemeClr val="accent2"/>
              </a:solidFill>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kern="0" dirty="0">
                <a:solidFill>
                  <a:schemeClr val="accent2"/>
                </a:solidFill>
                <a:latin typeface="Calibri" pitchFamily="34" charset="0"/>
              </a:rPr>
              <a:t># people say as a lesson learned “Brains are to intelligence as wings are to flight”.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kern="0" dirty="0">
                <a:solidFill>
                  <a:schemeClr val="accent2"/>
                </a:solidFill>
                <a:latin typeface="Calibri" pitchFamily="34" charset="0"/>
              </a:rPr>
              <a:t>We mean by this </a:t>
            </a:r>
            <a:r>
              <a:rPr lang="en-US" sz="900" b="0" i="1" kern="1200" dirty="0">
                <a:solidFill>
                  <a:schemeClr val="tx1"/>
                </a:solidFill>
                <a:effectLst/>
                <a:latin typeface="Arial" charset="0"/>
                <a:ea typeface="+mn-ea"/>
                <a:cs typeface="+mn-cs"/>
              </a:rPr>
              <a:t>We didn’t reverse engineer birds to create airplanes.  Instead we studied the mechanics of flight and used these principles to build wings.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b="0" i="1" kern="1200" dirty="0">
                <a:solidFill>
                  <a:schemeClr val="tx1"/>
                </a:solidFill>
                <a:effectLst/>
                <a:latin typeface="Arial" charset="0"/>
                <a:ea typeface="+mn-ea"/>
                <a:cs typeface="+mn-cs"/>
              </a:rPr>
              <a:t>Likewise, we don’t need to reverse engineer the brain to create AI.  We ‘just’ need to understand the mechanics of intelligence and then we can build much faster and more powerful AIs.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b="0" i="1"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b="0" i="1" kern="1200" dirty="0">
                <a:solidFill>
                  <a:schemeClr val="tx1"/>
                </a:solidFill>
                <a:effectLst/>
                <a:latin typeface="Arial" charset="0"/>
                <a:ea typeface="+mn-ea"/>
                <a:cs typeface="+mn-cs"/>
              </a:rPr>
              <a:t># lessons we are learning in this class from the brain for AI: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b="0" i="1" kern="1200" dirty="0">
                <a:solidFill>
                  <a:schemeClr val="tx1"/>
                </a:solidFill>
                <a:effectLst/>
                <a:latin typeface="Arial" charset="0"/>
                <a:ea typeface="+mn-ea"/>
                <a:cs typeface="+mn-cs"/>
              </a:rPr>
              <a:t>Two things: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b="0" i="1" kern="1200" dirty="0">
                <a:solidFill>
                  <a:schemeClr val="tx1"/>
                </a:solidFill>
                <a:effectLst/>
                <a:latin typeface="Arial" charset="0"/>
                <a:ea typeface="+mn-ea"/>
                <a:cs typeface="+mn-cs"/>
              </a:rPr>
              <a:t>There is two ways that we make decisions at a high level: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b="0" i="1" kern="1200" dirty="0">
                <a:solidFill>
                  <a:schemeClr val="tx1"/>
                </a:solidFill>
                <a:effectLst/>
                <a:latin typeface="Arial" charset="0"/>
                <a:ea typeface="+mn-ea"/>
                <a:cs typeface="+mn-cs"/>
              </a:rPr>
              <a:t>1- one of them is based on memory: we have seen something before; it was successful before and then you are going to use this knowledge of being successful before.  Then you are going to use this actions or remapping that action to the current situation. That is Machine Learning. And this what are we going to look at in the second half of the course.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b="0" i="1"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b="0" i="1" kern="1200" dirty="0">
                <a:solidFill>
                  <a:schemeClr val="tx1"/>
                </a:solidFill>
                <a:effectLst/>
                <a:latin typeface="Arial" charset="0"/>
                <a:ea typeface="+mn-ea"/>
                <a:cs typeface="+mn-cs"/>
              </a:rPr>
              <a:t>2-   another way we make decisions by simulating.  We think a head. We say what if we were to study for this class. How many hours we want to study. So lets say studying might lead to higher grades. And this might to conclude. That’s the way to go.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b="0" i="1"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b="0" i="1" kern="1200" dirty="0">
                <a:solidFill>
                  <a:schemeClr val="tx1"/>
                </a:solidFill>
                <a:effectLst/>
                <a:latin typeface="Arial" charset="0"/>
                <a:ea typeface="+mn-ea"/>
                <a:cs typeface="+mn-cs"/>
              </a:rPr>
              <a:t>This is going to be the first half of the course which simulating ahead, going to different scenarios in the computer then see which scenario is the best and then executing in this scenario.              </a:t>
            </a:r>
            <a:endParaRPr lang="en-US" sz="900" kern="0" dirty="0">
              <a:solidFill>
                <a:schemeClr val="accent2"/>
              </a:solidFill>
              <a:latin typeface="Calibri"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252929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that, lets see a short history of AI. Get a little of context of what people have done since the beginning of AI. </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machines video --- interviews from back when computers</a:t>
            </a:r>
            <a:r>
              <a:rPr lang="en-US" baseline="0" dirty="0"/>
              <a:t> were in the very early years; starting to realize can do something else than arithmetic ; asking where things are headed; many famous people</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314495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1940-1950: </a:t>
            </a:r>
          </a:p>
          <a:p>
            <a:r>
              <a:rPr lang="en-US" sz="900" b="0" i="0" u="none" strike="noStrike" kern="1200" baseline="0" dirty="0">
                <a:solidFill>
                  <a:schemeClr val="tx1"/>
                </a:solidFill>
                <a:latin typeface="Arial" charset="0"/>
                <a:ea typeface="+mn-ea"/>
                <a:cs typeface="+mn-cs"/>
              </a:rPr>
              <a:t>The first work that is now generally recognized as AI was done by Warren McCulloch and</a:t>
            </a:r>
          </a:p>
          <a:p>
            <a:r>
              <a:rPr lang="en-US" sz="900" b="0" i="0" u="none" strike="noStrike" kern="1200" baseline="0" dirty="0">
                <a:solidFill>
                  <a:schemeClr val="tx1"/>
                </a:solidFill>
                <a:latin typeface="Arial" charset="0"/>
                <a:ea typeface="+mn-ea"/>
                <a:cs typeface="+mn-cs"/>
              </a:rPr>
              <a:t>Walter Pitts (1943). They drew on three sources: knowledge of the basic physiology and</a:t>
            </a:r>
          </a:p>
          <a:p>
            <a:r>
              <a:rPr lang="en-US" sz="900" b="0" i="0" u="none" strike="noStrike" kern="1200" baseline="0" dirty="0">
                <a:solidFill>
                  <a:schemeClr val="tx1"/>
                </a:solidFill>
                <a:latin typeface="Arial" charset="0"/>
                <a:ea typeface="+mn-ea"/>
                <a:cs typeface="+mn-cs"/>
              </a:rPr>
              <a:t>function of neurons in the brain and Turing’s theory of computation. They proposed a model of artificial neurons</a:t>
            </a:r>
          </a:p>
          <a:p>
            <a:r>
              <a:rPr lang="en-US" sz="900" b="0" i="0" u="none" strike="noStrike" kern="1200" baseline="0" dirty="0">
                <a:solidFill>
                  <a:schemeClr val="tx1"/>
                </a:solidFill>
                <a:latin typeface="Arial" charset="0"/>
                <a:ea typeface="+mn-ea"/>
                <a:cs typeface="+mn-cs"/>
              </a:rPr>
              <a:t>in which each neuron is characterized as being “on” or “off,”</a:t>
            </a:r>
          </a:p>
          <a:p>
            <a:endParaRPr lang="en-US" sz="900" b="0" i="0" u="none" strike="noStrike" kern="1200" baseline="0" dirty="0">
              <a:solidFill>
                <a:schemeClr val="tx1"/>
              </a:solidFill>
              <a:latin typeface="Arial" charset="0"/>
              <a:ea typeface="+mn-ea"/>
              <a:cs typeface="+mn-cs"/>
            </a:endParaRPr>
          </a:p>
          <a:p>
            <a:r>
              <a:rPr lang="en-US" sz="900" b="0" i="0" u="none" strike="noStrike" kern="1200" baseline="0" dirty="0">
                <a:solidFill>
                  <a:schemeClr val="tx1"/>
                </a:solidFill>
                <a:latin typeface="Arial" charset="0"/>
                <a:ea typeface="+mn-ea"/>
                <a:cs typeface="+mn-cs"/>
              </a:rPr>
              <a:t>1950- 70:</a:t>
            </a:r>
          </a:p>
          <a:p>
            <a:r>
              <a:rPr lang="en-US" sz="900" b="0" i="0" u="none" strike="noStrike" kern="1200" baseline="0" dirty="0">
                <a:solidFill>
                  <a:schemeClr val="tx1"/>
                </a:solidFill>
                <a:latin typeface="Arial" charset="0"/>
                <a:ea typeface="+mn-ea"/>
                <a:cs typeface="+mn-cs"/>
              </a:rPr>
              <a:t> They were able to build a computer program that plays checkers. Also they were able to came up with a complete algorithm some mathematical proof making. Things were looking very good so far.  </a:t>
            </a:r>
          </a:p>
          <a:p>
            <a:endParaRPr lang="en-US" sz="900" b="0" i="0" u="none" strike="noStrike" kern="1200" baseline="0" dirty="0">
              <a:solidFill>
                <a:schemeClr val="tx1"/>
              </a:solidFill>
              <a:latin typeface="Arial" charset="0"/>
              <a:ea typeface="+mn-ea"/>
              <a:cs typeface="+mn-cs"/>
            </a:endParaRPr>
          </a:p>
          <a:p>
            <a:r>
              <a:rPr lang="en-US" sz="900" b="0" i="0" u="none" strike="noStrike" kern="1200" baseline="0" dirty="0">
                <a:solidFill>
                  <a:schemeClr val="tx1"/>
                </a:solidFill>
                <a:latin typeface="Arial" charset="0"/>
                <a:ea typeface="+mn-ea"/>
                <a:cs typeface="+mn-cs"/>
              </a:rPr>
              <a:t>1970- early 90s: </a:t>
            </a:r>
          </a:p>
          <a:p>
            <a:r>
              <a:rPr lang="en-US" sz="900" b="0" i="0" u="none" strike="noStrike" kern="1200" baseline="0" dirty="0">
                <a:solidFill>
                  <a:schemeClr val="tx1"/>
                </a:solidFill>
                <a:latin typeface="Arial" charset="0"/>
                <a:ea typeface="+mn-ea"/>
                <a:cs typeface="+mn-cs"/>
              </a:rPr>
              <a:t>people realized it is a lot harder than what they thought. An AI winter is a period of reduced funding and interest in artificial intelligence research. Example: failure of machine translation and </a:t>
            </a:r>
            <a:r>
              <a:rPr lang="en-US" sz="900" b="0" i="0" kern="1200" dirty="0">
                <a:solidFill>
                  <a:schemeClr val="tx1"/>
                </a:solidFill>
                <a:effectLst/>
                <a:latin typeface="Arial" charset="0"/>
                <a:ea typeface="+mn-ea"/>
                <a:cs typeface="+mn-cs"/>
              </a:rPr>
              <a:t> collapse of the </a:t>
            </a:r>
            <a:r>
              <a:rPr lang="en-US" sz="900" b="0" i="0" u="none" strike="noStrike" kern="1200" dirty="0">
                <a:solidFill>
                  <a:schemeClr val="tx1"/>
                </a:solidFill>
                <a:effectLst/>
                <a:latin typeface="Arial" charset="0"/>
                <a:ea typeface="+mn-ea"/>
                <a:cs typeface="+mn-cs"/>
                <a:hlinkClick r:id="rId3" tooltip="Lisp machine"/>
              </a:rPr>
              <a:t>LISP machine</a:t>
            </a:r>
            <a:r>
              <a:rPr lang="en-US" sz="900" b="0" i="0" kern="1200" dirty="0">
                <a:solidFill>
                  <a:schemeClr val="tx1"/>
                </a:solidFill>
                <a:effectLst/>
                <a:latin typeface="Arial" charset="0"/>
                <a:ea typeface="+mn-ea"/>
                <a:cs typeface="+mn-cs"/>
              </a:rPr>
              <a:t> market. </a:t>
            </a:r>
          </a:p>
          <a:p>
            <a:endParaRPr lang="en-US" sz="900" b="0" i="0" kern="1200" dirty="0">
              <a:solidFill>
                <a:schemeClr val="tx1"/>
              </a:solidFill>
              <a:effectLst/>
              <a:latin typeface="Arial" charset="0"/>
              <a:ea typeface="+mn-ea"/>
              <a:cs typeface="+mn-cs"/>
            </a:endParaRPr>
          </a:p>
          <a:p>
            <a:r>
              <a:rPr lang="en-US" sz="900" b="0" i="0" kern="1200" dirty="0">
                <a:solidFill>
                  <a:schemeClr val="tx1"/>
                </a:solidFill>
                <a:effectLst/>
                <a:latin typeface="Arial" charset="0"/>
                <a:ea typeface="+mn-ea"/>
                <a:cs typeface="+mn-cs"/>
              </a:rPr>
              <a:t>1990--:  we saw researches of AI. Maybe we are now in AI spring. People getting very excited about AI and read article about AI system they are built.   </a:t>
            </a:r>
          </a:p>
          <a:p>
            <a:endParaRPr lang="en-US" sz="900" b="0" i="0" kern="1200" dirty="0">
              <a:solidFill>
                <a:schemeClr val="tx1"/>
              </a:solidFill>
              <a:effectLst/>
              <a:latin typeface="Arial" charset="0"/>
              <a:ea typeface="+mn-ea"/>
              <a:cs typeface="+mn-cs"/>
            </a:endParaRPr>
          </a:p>
          <a:p>
            <a:r>
              <a:rPr lang="en-US" sz="900" b="0" i="0" kern="1200" dirty="0">
                <a:solidFill>
                  <a:schemeClr val="tx1"/>
                </a:solidFill>
                <a:effectLst/>
                <a:latin typeface="Arial" charset="0"/>
                <a:ea typeface="+mn-ea"/>
                <a:cs typeface="+mn-cs"/>
              </a:rPr>
              <a:t>So let see where are we now? Let see where were at. And what can be done now.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1292481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can be done now??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Drive safely along Telegraph Avenue?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It is very tricky to drive safely unless you go very slow and assume to get the people out of your way.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Discover and prove a new mathematical theorem?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Mixed answers.. My answer here why mixed? Well.. Two question are being asked here. One is proving: proving yes!!  There have been systems that prove theorems that people had not been able to prove. And I think this is true. You ask the computer for a prove and the computer comes up with a prove. But Discovering is a different kind of game because there is a lot of statement in Math is true. For Example 1 + 1 =2 and so forth. So if you are not carefully, just has the computer discover something and prove it, It can discover so many things that is not useful. It is different when something is true and something is useful mathematical theorem.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That is something we need to make progress on.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Perform a surgical operation?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It mixed here. We have seen some robots that have done some surgical operations. But that systems and fully operator by the doctors in every single things.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Write an intentionally funny story? </a:t>
            </a:r>
            <a:r>
              <a:rPr lang="ar-SA" sz="900" dirty="0"/>
              <a:t>بقصد </a:t>
            </a:r>
            <a:endParaRPr lang="en-US" sz="9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Required the system to have the sense of humor. We are not there yet.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 </a:t>
            </a:r>
          </a:p>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1598920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unintentionally funny stories:: </a:t>
            </a:r>
          </a:p>
          <a:p>
            <a:r>
              <a:rPr lang="en-US" dirty="0"/>
              <a:t>What we are looking at here? This is a system by shank the tale-Spin system. People were trying to build an AI and make a progress in AI. So one way to make progress in AI is to think “what if the computer write a funny story in a meaningful way to us”. That is a challenge, and we can put it in the front of us and make a progress to it. (stories teach us a lesson about life) </a:t>
            </a:r>
          </a:p>
          <a:p>
            <a:endParaRPr lang="en-US" dirty="0"/>
          </a:p>
          <a:p>
            <a:r>
              <a:rPr lang="en-US" dirty="0"/>
              <a:t>So let's look at some stories generated by the system:       </a:t>
            </a:r>
          </a:p>
          <a:p>
            <a:endParaRPr lang="en-US" dirty="0"/>
          </a:p>
          <a:p>
            <a:r>
              <a:rPr lang="en-US" dirty="0"/>
              <a:t>1 – (what is funny about this) a lot of things make sense, but then one thing does not make sense. And that’s what makes it so funny. physically</a:t>
            </a:r>
            <a:r>
              <a:rPr lang="en-US" baseline="0" dirty="0"/>
              <a:t> wrong, shouldn’t eat beehive. This is not the way we eat the honey. </a:t>
            </a:r>
          </a:p>
          <a:p>
            <a:endParaRPr lang="en-US" baseline="0" dirty="0"/>
          </a:p>
          <a:p>
            <a:endParaRPr lang="en-US" baseline="0" dirty="0"/>
          </a:p>
          <a:p>
            <a:r>
              <a:rPr lang="en-US" baseline="0" dirty="0"/>
              <a:t>Next one:  so close to be a funny story but one thing is not right. The system does not know how the world works.  </a:t>
            </a:r>
          </a:p>
          <a:p>
            <a:r>
              <a:rPr lang="en-US" baseline="0" dirty="0"/>
              <a:t>2 – forgot that in drowning not the force is most important but the </a:t>
            </a:r>
            <a:r>
              <a:rPr lang="en-US" baseline="0" dirty="0" err="1"/>
              <a:t>drownee</a:t>
            </a:r>
            <a:r>
              <a:rPr lang="en-US" baseline="0" dirty="0"/>
              <a:t>. </a:t>
            </a:r>
            <a:r>
              <a:rPr lang="ar-SA" baseline="0" dirty="0"/>
              <a:t>سحبته الجاذبيه تحت</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a:t>Siri – is that progress? About 30 years later.. Let see what we are doing.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NLP – ASR tvsample.avi</a:t>
            </a:r>
          </a:p>
          <a:p>
            <a:endParaRPr lang="en-US" dirty="0"/>
          </a:p>
          <a:p>
            <a:r>
              <a:rPr lang="en-US" dirty="0"/>
              <a:t>Natural language processing! Where are we?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Lets see </a:t>
            </a:r>
            <a:r>
              <a:rPr lang="en-US" sz="900" dirty="0"/>
              <a:t>Automatic speech recognition (ASR): </a:t>
            </a:r>
          </a:p>
          <a:p>
            <a:r>
              <a:rPr lang="en-US" dirty="0"/>
              <a:t>Mistake errors: good buys = should be goodbye Not prefect but not bad..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Text-to-speech synthesis (TTS): is a lot easer than ASR. Example: </a:t>
            </a:r>
            <a:r>
              <a:rPr lang="en-US" sz="900" dirty="0" err="1"/>
              <a:t>writtnig</a:t>
            </a:r>
            <a:r>
              <a:rPr lang="en-US" sz="900" dirty="0"/>
              <a:t> a text in google translator and let google translator read it. </a:t>
            </a:r>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dirty="0"/>
              <a:t>Dialog systems: some simple dialog system exist. When you call somewhere and you don’t a person to communicate with you but you get a system.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3090478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Other language processing technologies: </a:t>
            </a:r>
          </a:p>
          <a:p>
            <a:r>
              <a:rPr lang="en-US" dirty="0"/>
              <a:t> 1- question and answering:  there is a system can answer the questions effectively.</a:t>
            </a:r>
          </a:p>
          <a:p>
            <a:r>
              <a:rPr lang="en-US" dirty="0"/>
              <a:t>2- Machine translator. Like google translator even though it is not prefect but it is really useful. </a:t>
            </a:r>
          </a:p>
          <a:p>
            <a:r>
              <a:rPr lang="en-US" dirty="0"/>
              <a:t>    </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computer vision?? </a:t>
            </a:r>
          </a:p>
          <a:p>
            <a:r>
              <a:rPr lang="en-US" dirty="0"/>
              <a:t>There is a lot of people working on computer vision these days. </a:t>
            </a:r>
          </a:p>
          <a:p>
            <a:endParaRPr lang="en-US" dirty="0"/>
          </a:p>
          <a:p>
            <a:r>
              <a:rPr lang="en-US" dirty="0"/>
              <a:t>What kind of system do we have? Ask the students.. </a:t>
            </a:r>
          </a:p>
          <a:p>
            <a:endParaRPr lang="en-US" dirty="0"/>
          </a:p>
          <a:p>
            <a:r>
              <a:rPr lang="en-US" dirty="0"/>
              <a:t>Object and face recognition.. You have a lot of cameras that can recognize where the faces in the image.  Not prefect accuracy but good systems exist. </a:t>
            </a:r>
          </a:p>
          <a:p>
            <a:endParaRPr lang="en-US" dirty="0"/>
          </a:p>
          <a:p>
            <a:r>
              <a:rPr lang="en-US" dirty="0"/>
              <a:t>Scene segmentation: </a:t>
            </a:r>
            <a:r>
              <a:rPr lang="en-US" sz="900" b="0" i="0" kern="1200" dirty="0">
                <a:solidFill>
                  <a:schemeClr val="tx1"/>
                </a:solidFill>
                <a:effectLst/>
                <a:latin typeface="Arial" charset="0"/>
                <a:ea typeface="+mn-ea"/>
                <a:cs typeface="+mn-cs"/>
              </a:rPr>
              <a:t>The goal of segmentation is to simplify and/or change the representation of an image into something that is more meaningful and easier to analyze.</a:t>
            </a:r>
          </a:p>
          <a:p>
            <a:endParaRPr lang="en-US" sz="900" b="0" i="0" kern="1200" dirty="0">
              <a:solidFill>
                <a:schemeClr val="tx1"/>
              </a:solidFill>
              <a:effectLst/>
              <a:latin typeface="Arial" charset="0"/>
              <a:ea typeface="+mn-ea"/>
              <a:cs typeface="+mn-cs"/>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25</a:t>
            </a:fld>
            <a:endParaRPr lang="en-US"/>
          </a:p>
        </p:txBody>
      </p:sp>
    </p:spTree>
    <p:extLst>
      <p:ext uri="{BB962C8B-B14F-4D97-AF65-F5344CB8AC3E}">
        <p14:creationId xmlns:p14="http://schemas.microsoft.com/office/powerpoint/2010/main" val="103125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28</a:t>
            </a:fld>
            <a:endParaRPr lang="en-US"/>
          </a:p>
        </p:txBody>
      </p:sp>
    </p:spTree>
    <p:extLst>
      <p:ext uri="{BB962C8B-B14F-4D97-AF65-F5344CB8AC3E}">
        <p14:creationId xmlns:p14="http://schemas.microsoft.com/office/powerpoint/2010/main" val="341265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to another area: Logics</a:t>
            </a:r>
          </a:p>
          <a:p>
            <a:endParaRPr lang="en-US" dirty="0"/>
          </a:p>
          <a:p>
            <a:r>
              <a:rPr lang="en-US" dirty="0"/>
              <a:t>What you see on the right-hand side is the first theorem prove made by the computer. </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34</a:t>
            </a:fld>
            <a:endParaRPr lang="en-US"/>
          </a:p>
        </p:txBody>
      </p:sp>
    </p:spTree>
    <p:extLst>
      <p:ext uri="{BB962C8B-B14F-4D97-AF65-F5344CB8AC3E}">
        <p14:creationId xmlns:p14="http://schemas.microsoft.com/office/powerpoint/2010/main" val="170206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35</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a:latin typeface="Helvetica" charset="0"/>
                <a:cs typeface="Helvetica" charset="0"/>
                <a:sym typeface="Helvetica" charset="0"/>
              </a:rPr>
              <a:t>All applications can be thought of as decision making or useful sub-components of decision making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1258640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unified formalism of this course? </a:t>
            </a:r>
          </a:p>
          <a:p>
            <a:r>
              <a:rPr lang="en-US" dirty="0"/>
              <a:t>The unified formalism of this course is to design a rational agents.</a:t>
            </a:r>
          </a:p>
          <a:p>
            <a:r>
              <a:rPr lang="en-US" dirty="0"/>
              <a:t> What is that mean?? </a:t>
            </a:r>
          </a:p>
          <a:p>
            <a:endParaRPr lang="en-US" dirty="0"/>
          </a:p>
          <a:p>
            <a:r>
              <a:rPr lang="en-US" dirty="0"/>
              <a:t>An agent </a:t>
            </a:r>
            <a:r>
              <a:rPr lang="en-US" sz="900" dirty="0"/>
              <a:t>is an entity that </a:t>
            </a:r>
            <a:r>
              <a:rPr lang="en-US" sz="900" i="1" dirty="0"/>
              <a:t>perceives</a:t>
            </a:r>
            <a:r>
              <a:rPr lang="en-US" sz="900" dirty="0"/>
              <a:t> and </a:t>
            </a:r>
            <a:r>
              <a:rPr lang="en-US" sz="900" i="1" dirty="0"/>
              <a:t>acts. So an agent is something that perceives which means get some inputs and act which means it can generate an outputs.  For example: you perceive a search query and then you generate a web page you suggest for somebody to look at. </a:t>
            </a:r>
          </a:p>
          <a:p>
            <a:r>
              <a:rPr lang="en-US" sz="900" i="1" dirty="0"/>
              <a:t>Maybe something physical: you perceive the word you want an apple, then you generate an action in term of how to get an apple.  </a:t>
            </a:r>
          </a:p>
          <a:p>
            <a:endParaRPr lang="en-US" sz="900" i="1" dirty="0"/>
          </a:p>
          <a:p>
            <a:r>
              <a:rPr lang="en-US" sz="900" i="1" dirty="0"/>
              <a:t>The agent consists of sensors and actuators. </a:t>
            </a:r>
            <a:r>
              <a:rPr lang="en-US" sz="900" b="0" i="0" u="none" strike="noStrike" kern="1200" baseline="0" dirty="0">
                <a:solidFill>
                  <a:schemeClr val="tx1"/>
                </a:solidFill>
                <a:latin typeface="Arial" charset="0"/>
                <a:ea typeface="+mn-ea"/>
                <a:cs typeface="+mn-cs"/>
              </a:rPr>
              <a:t>Agents interact with environments through sensors and actuators.</a:t>
            </a:r>
            <a:r>
              <a:rPr lang="en-US" sz="900" i="1" dirty="0"/>
              <a:t> </a:t>
            </a:r>
          </a:p>
          <a:p>
            <a:r>
              <a:rPr lang="en-US" sz="900" b="0" i="0" u="none" strike="noStrike" kern="1200" baseline="0" dirty="0">
                <a:solidFill>
                  <a:schemeClr val="tx1"/>
                </a:solidFill>
                <a:latin typeface="Arial" charset="0"/>
                <a:ea typeface="+mn-ea"/>
                <a:cs typeface="+mn-cs"/>
              </a:rPr>
              <a:t>An </a:t>
            </a:r>
            <a:r>
              <a:rPr lang="en-US" sz="900" b="1" i="0" u="none" strike="noStrike" kern="1200" baseline="0" dirty="0">
                <a:solidFill>
                  <a:schemeClr val="tx1"/>
                </a:solidFill>
                <a:latin typeface="Arial" charset="0"/>
                <a:ea typeface="+mn-ea"/>
                <a:cs typeface="+mn-cs"/>
              </a:rPr>
              <a:t>agent </a:t>
            </a:r>
            <a:r>
              <a:rPr lang="en-US" sz="900" b="0" i="0" u="none" strike="noStrike" kern="1200" baseline="0" dirty="0">
                <a:solidFill>
                  <a:schemeClr val="tx1"/>
                </a:solidFill>
                <a:latin typeface="Arial" charset="0"/>
                <a:ea typeface="+mn-ea"/>
                <a:cs typeface="+mn-cs"/>
              </a:rPr>
              <a:t>is anything that can be viewed as perceiving its </a:t>
            </a:r>
            <a:r>
              <a:rPr lang="en-US" sz="900" b="1" i="0" u="none" strike="noStrike" kern="1200" baseline="0" dirty="0">
                <a:solidFill>
                  <a:schemeClr val="tx1"/>
                </a:solidFill>
                <a:latin typeface="Arial" charset="0"/>
                <a:ea typeface="+mn-ea"/>
                <a:cs typeface="+mn-cs"/>
              </a:rPr>
              <a:t>environment </a:t>
            </a:r>
            <a:r>
              <a:rPr lang="en-US" sz="900" b="0" i="0" u="none" strike="noStrike" kern="1200" baseline="0" dirty="0">
                <a:solidFill>
                  <a:schemeClr val="tx1"/>
                </a:solidFill>
                <a:latin typeface="Arial" charset="0"/>
                <a:ea typeface="+mn-ea"/>
                <a:cs typeface="+mn-cs"/>
              </a:rPr>
              <a:t>through </a:t>
            </a:r>
            <a:r>
              <a:rPr lang="en-US" sz="900" b="1" i="0" u="none" strike="noStrike" kern="1200" baseline="0" dirty="0">
                <a:solidFill>
                  <a:schemeClr val="tx1"/>
                </a:solidFill>
                <a:latin typeface="Arial" charset="0"/>
                <a:ea typeface="+mn-ea"/>
                <a:cs typeface="+mn-cs"/>
              </a:rPr>
              <a:t>sensors </a:t>
            </a:r>
            <a:r>
              <a:rPr lang="en-US" sz="900" b="0" i="0" u="none" strike="noStrike" kern="1200" baseline="0" dirty="0">
                <a:solidFill>
                  <a:schemeClr val="tx1"/>
                </a:solidFill>
                <a:latin typeface="Arial" charset="0"/>
                <a:ea typeface="+mn-ea"/>
                <a:cs typeface="+mn-cs"/>
              </a:rPr>
              <a:t>and</a:t>
            </a:r>
          </a:p>
          <a:p>
            <a:r>
              <a:rPr lang="en-US" sz="900" b="0" i="0" u="none" strike="noStrike" kern="1200" baseline="0" dirty="0">
                <a:solidFill>
                  <a:schemeClr val="tx1"/>
                </a:solidFill>
                <a:latin typeface="Arial" charset="0"/>
                <a:ea typeface="+mn-ea"/>
                <a:cs typeface="+mn-cs"/>
              </a:rPr>
              <a:t>acting upon that environment through </a:t>
            </a:r>
            <a:r>
              <a:rPr lang="en-US" sz="900" b="1" i="0" u="none" strike="noStrike" kern="1200" baseline="0" dirty="0">
                <a:solidFill>
                  <a:schemeClr val="tx1"/>
                </a:solidFill>
                <a:latin typeface="Arial" charset="0"/>
                <a:ea typeface="+mn-ea"/>
                <a:cs typeface="+mn-cs"/>
              </a:rPr>
              <a:t>actuators</a:t>
            </a:r>
            <a:r>
              <a:rPr lang="en-US" sz="900" b="0" i="0" u="none" strike="noStrike" kern="1200" baseline="0" dirty="0">
                <a:solidFill>
                  <a:schemeClr val="tx1"/>
                </a:solidFill>
                <a:latin typeface="Arial" charset="0"/>
                <a:ea typeface="+mn-ea"/>
                <a:cs typeface="+mn-cs"/>
              </a:rPr>
              <a:t>.</a:t>
            </a:r>
          </a:p>
          <a:p>
            <a:endParaRPr lang="en-US" sz="900" b="0" i="0" u="none" strike="noStrike" kern="1200" baseline="0" dirty="0">
              <a:solidFill>
                <a:schemeClr val="tx1"/>
              </a:solidFill>
              <a:latin typeface="Arial" charset="0"/>
              <a:ea typeface="+mn-ea"/>
              <a:cs typeface="+mn-cs"/>
            </a:endParaRPr>
          </a:p>
          <a:p>
            <a:r>
              <a:rPr lang="en-US" sz="900" b="0" i="0" u="none" strike="noStrike" kern="1200" baseline="0" dirty="0">
                <a:solidFill>
                  <a:schemeClr val="tx1"/>
                </a:solidFill>
                <a:latin typeface="Arial" charset="0"/>
                <a:ea typeface="+mn-ea"/>
                <a:cs typeface="+mn-cs"/>
              </a:rPr>
              <a:t>A human agent has eyes, ears, and other organs for sensors and hands, legs, vocal tract, and so</a:t>
            </a:r>
          </a:p>
          <a:p>
            <a:r>
              <a:rPr lang="en-US" sz="900" b="0" i="0" u="none" strike="noStrike" kern="1200" baseline="0" dirty="0">
                <a:solidFill>
                  <a:schemeClr val="tx1"/>
                </a:solidFill>
                <a:latin typeface="Arial" charset="0"/>
                <a:ea typeface="+mn-ea"/>
                <a:cs typeface="+mn-cs"/>
              </a:rPr>
              <a:t>on for actuators.</a:t>
            </a:r>
          </a:p>
          <a:p>
            <a:endParaRPr lang="en-US" sz="900" b="0" i="0" u="none" strike="noStrike" kern="1200" baseline="0" dirty="0">
              <a:solidFill>
                <a:schemeClr val="tx1"/>
              </a:solidFill>
              <a:latin typeface="Arial" charset="0"/>
              <a:ea typeface="+mn-ea"/>
              <a:cs typeface="+mn-cs"/>
            </a:endParaRPr>
          </a:p>
          <a:p>
            <a:r>
              <a:rPr lang="en-US" sz="900" b="0" i="0" u="none" strike="noStrike" kern="1200" baseline="0" dirty="0">
                <a:solidFill>
                  <a:schemeClr val="tx1"/>
                </a:solidFill>
                <a:latin typeface="Arial" charset="0"/>
                <a:ea typeface="+mn-ea"/>
                <a:cs typeface="+mn-cs"/>
              </a:rPr>
              <a:t> A robotic agent might have cameras and infrared range finders for sensors</a:t>
            </a:r>
          </a:p>
          <a:p>
            <a:r>
              <a:rPr lang="en-US" sz="900" b="0" i="0" u="none" strike="noStrike" kern="1200" baseline="0" dirty="0">
                <a:solidFill>
                  <a:schemeClr val="tx1"/>
                </a:solidFill>
                <a:latin typeface="Arial" charset="0"/>
                <a:ea typeface="+mn-ea"/>
                <a:cs typeface="+mn-cs"/>
              </a:rPr>
              <a:t>and various motors for actuators.</a:t>
            </a:r>
          </a:p>
          <a:p>
            <a:endParaRPr lang="en-US" sz="900" b="0" i="0" u="none" strike="noStrike" kern="1200" baseline="0" dirty="0">
              <a:solidFill>
                <a:schemeClr val="tx1"/>
              </a:solidFill>
              <a:latin typeface="Arial" charset="0"/>
              <a:ea typeface="+mn-ea"/>
              <a:cs typeface="+mn-cs"/>
            </a:endParaRPr>
          </a:p>
          <a:p>
            <a:r>
              <a:rPr lang="en-US" sz="900" b="0" i="0" u="none" strike="noStrike" kern="1200" baseline="0" dirty="0">
                <a:solidFill>
                  <a:schemeClr val="tx1"/>
                </a:solidFill>
                <a:latin typeface="Arial" charset="0"/>
                <a:ea typeface="+mn-ea"/>
                <a:cs typeface="+mn-cs"/>
              </a:rPr>
              <a:t>A software agent receives keystrokes, file contents, and network packets as sensory inputs and acts on the environment by displaying on the screen, writing files, and sending network packets.</a:t>
            </a:r>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37</a:t>
            </a:fld>
            <a:endParaRPr lang="en-US"/>
          </a:p>
        </p:txBody>
      </p:sp>
    </p:spTree>
    <p:extLst>
      <p:ext uri="{BB962C8B-B14F-4D97-AF65-F5344CB8AC3E}">
        <p14:creationId xmlns:p14="http://schemas.microsoft.com/office/powerpoint/2010/main" val="3025532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L1D2 = </a:t>
            </a:r>
          </a:p>
          <a:p>
            <a:endParaRPr lang="en-US" dirty="0"/>
          </a:p>
          <a:p>
            <a:r>
              <a:rPr lang="en-US" dirty="0"/>
              <a:t>python</a:t>
            </a:r>
            <a:r>
              <a:rPr lang="en-US" baseline="0" dirty="0"/>
              <a:t> </a:t>
            </a:r>
            <a:r>
              <a:rPr lang="en-US" baseline="0" dirty="0" err="1"/>
              <a:t>demos.py</a:t>
            </a:r>
            <a:endParaRPr lang="en-US" baseline="0" dirty="0"/>
          </a:p>
          <a:p>
            <a:endParaRPr lang="en-US" baseline="0" dirty="0"/>
          </a:p>
          <a:p>
            <a:pPr marL="171450" indent="-171450">
              <a:buFont typeface="Wingdings" charset="0"/>
              <a:buChar char="à"/>
            </a:pPr>
            <a:r>
              <a:rPr lang="en-US" baseline="0" dirty="0">
                <a:sym typeface="Wingdings"/>
              </a:rPr>
              <a:t>Select Lecture 1  select demo 2</a:t>
            </a:r>
          </a:p>
          <a:p>
            <a:pPr marL="171450" indent="-171450">
              <a:buFont typeface="Wingdings" charset="0"/>
              <a:buChar char="à"/>
            </a:pPr>
            <a:endParaRPr lang="en-US" baseline="0" dirty="0">
              <a:sym typeface="Wingdings"/>
            </a:endParaRPr>
          </a:p>
          <a:p>
            <a:pPr marL="0" indent="0">
              <a:buFont typeface="Wingdings" charset="0"/>
              <a:buNone/>
            </a:pPr>
            <a:r>
              <a:rPr lang="en-US" dirty="0"/>
              <a:t>One question here: what does it mean here to maximize your expected utilities?  Eating the dots give you a point, eating the ghost give you a bonus. </a:t>
            </a:r>
          </a:p>
          <a:p>
            <a:pPr marL="0" indent="0">
              <a:buFont typeface="Wingdings" charset="0"/>
              <a:buNone/>
            </a:pPr>
            <a:r>
              <a:rPr lang="en-US" dirty="0"/>
              <a:t>So utility corresponds to the points you received here.  </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38</a:t>
            </a:fld>
            <a:endParaRPr lang="en-US"/>
          </a:p>
        </p:txBody>
      </p:sp>
    </p:spTree>
    <p:extLst>
      <p:ext uri="{BB962C8B-B14F-4D97-AF65-F5344CB8AC3E}">
        <p14:creationId xmlns:p14="http://schemas.microsoft.com/office/powerpoint/2010/main" val="2661432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39</a:t>
            </a:fld>
            <a:endParaRPr lang="en-US"/>
          </a:p>
        </p:txBody>
      </p:sp>
    </p:spTree>
    <p:extLst>
      <p:ext uri="{BB962C8B-B14F-4D97-AF65-F5344CB8AC3E}">
        <p14:creationId xmlns:p14="http://schemas.microsoft.com/office/powerpoint/2010/main" val="2850150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182321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426314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2286151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2031825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113856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2517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2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hyperlink" Target="file:///\\localhost\upload.wikimedia.org\wikipedia\commons\6\67\Xbox-360-Kinect-Standalone.png" TargetMode="External"/><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file:///\\localhost\upload.wikimedia.org\wikipedia\commons\9\90\Kinect2-deepmap.png" TargetMode="External"/><Relationship Id="rId5" Type="http://schemas.openxmlformats.org/officeDocument/2006/relationships/image" Target="../media/image25.png"/><Relationship Id="rId4" Type="http://schemas.openxmlformats.org/officeDocument/2006/relationships/hyperlink" Target="file:///\\localhost\upload.wikimedia.org\wikipedia\commons\7\76\Kinect2-ir-image.png" TargetMode="External"/><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a:t>Fundamentals of 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sp>
        <p:nvSpPr>
          <p:cNvPr id="5125" name="Text Box 8"/>
          <p:cNvSpPr txBox="1">
            <a:spLocks noChangeArrowheads="1"/>
          </p:cNvSpPr>
          <p:nvPr/>
        </p:nvSpPr>
        <p:spPr bwMode="auto">
          <a:xfrm>
            <a:off x="0" y="3714750"/>
            <a:ext cx="9144000" cy="1038744"/>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dirty="0">
                <a:latin typeface="Calibri"/>
                <a:cs typeface="Calibri"/>
              </a:rPr>
              <a:t>Instructor: Dr. Hatim Alsuwat</a:t>
            </a:r>
          </a:p>
          <a:p>
            <a:pPr algn="ctr">
              <a:spcBef>
                <a:spcPct val="50000"/>
              </a:spcBef>
            </a:pPr>
            <a:r>
              <a:rPr lang="en-US" dirty="0"/>
              <a:t>Umm Al-</a:t>
            </a:r>
            <a:r>
              <a:rPr lang="en-US" dirty="0" err="1"/>
              <a:t>Qura</a:t>
            </a:r>
            <a:r>
              <a:rPr lang="en-US" dirty="0"/>
              <a:t> University</a:t>
            </a:r>
          </a:p>
          <a:p>
            <a:pPr algn="ctr">
              <a:spcBef>
                <a:spcPct val="50000"/>
              </a:spcBef>
            </a:pPr>
            <a:endParaRPr lang="en-US" sz="1200" dirty="0">
              <a:latin typeface="Calibri"/>
              <a:cs typeface="Calibri"/>
            </a:endParaRP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209800" y="1563031"/>
            <a:ext cx="4517136" cy="201743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 Feedback</a:t>
            </a:r>
          </a:p>
        </p:txBody>
      </p:sp>
      <p:sp>
        <p:nvSpPr>
          <p:cNvPr id="8195" name="Rectangle 3"/>
          <p:cNvSpPr>
            <a:spLocks noGrp="1" noChangeArrowheads="1"/>
          </p:cNvSpPr>
          <p:nvPr>
            <p:ph type="body" idx="1"/>
          </p:nvPr>
        </p:nvSpPr>
        <p:spPr>
          <a:xfrm>
            <a:off x="609600" y="1885950"/>
            <a:ext cx="8077200" cy="1600200"/>
          </a:xfrm>
        </p:spPr>
        <p:txBody>
          <a:bodyPr/>
          <a:lstStyle/>
          <a:p>
            <a:r>
              <a:rPr lang="en-US" dirty="0"/>
              <a:t>Please give feedback positive or negative as early as you can via email. </a:t>
            </a:r>
          </a:p>
        </p:txBody>
      </p:sp>
    </p:spTree>
    <p:extLst>
      <p:ext uri="{BB962C8B-B14F-4D97-AF65-F5344CB8AC3E}">
        <p14:creationId xmlns:p14="http://schemas.microsoft.com/office/powerpoint/2010/main" val="3819123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838200" y="1371601"/>
            <a:ext cx="5257800" cy="3394472"/>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r>
              <a:rPr lang="en-US" dirty="0"/>
              <a:t>What can AI do?</a:t>
            </a:r>
          </a:p>
          <a:p>
            <a:pPr eaLnBrk="1" hangingPunct="1"/>
            <a:endParaRPr lang="en-US" dirty="0"/>
          </a:p>
          <a:p>
            <a:pPr eaLnBrk="1" hangingPunct="1"/>
            <a:r>
              <a:rPr lang="en-US" dirty="0"/>
              <a:t>What is this course?</a:t>
            </a:r>
          </a:p>
        </p:txBody>
      </p:sp>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200400" y="137160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3200400" y="3143250"/>
            <a:ext cx="2686050" cy="142875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6267450" y="1352550"/>
            <a:ext cx="2362200" cy="16002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6343650" y="3105150"/>
            <a:ext cx="2133600"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like people</a:t>
            </a: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Rationality</a:t>
            </a:r>
            <a:r>
              <a:rPr lang="en-US" b="1" dirty="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Your</a:t>
            </a:r>
          </a:p>
          <a:p>
            <a:pPr algn="ctr"/>
            <a:r>
              <a:rPr lang="en-US" sz="6600" dirty="0">
                <a:latin typeface="Calibri" pitchFamily="34" charset="0"/>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srcRect/>
          <a:stretch>
            <a:fillRect/>
          </a:stretch>
        </p:blipFill>
        <p:spPr bwMode="auto">
          <a:xfrm>
            <a:off x="4648200" y="1200150"/>
            <a:ext cx="4114800" cy="2937967"/>
          </a:xfrm>
          <a:prstGeom prst="rect">
            <a:avLst/>
          </a:prstGeom>
          <a:noFill/>
        </p:spPr>
      </p:pic>
      <p:pic>
        <p:nvPicPr>
          <p:cNvPr id="6" name="Picture 3"/>
          <p:cNvPicPr preferRelativeResize="0">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4038979" y="971549"/>
            <a:ext cx="5028440" cy="3774374"/>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Calibri" pitchFamily="34" charset="0"/>
              </a:rPr>
              <a:t>Lessons learned from the brain: memory and simulation are key to decision making</a:t>
            </a:r>
          </a:p>
        </p:txBody>
      </p:sp>
    </p:spTree>
    <p:extLst>
      <p:ext uri="{BB962C8B-B14F-4D97-AF65-F5344CB8AC3E}">
        <p14:creationId xmlns:p14="http://schemas.microsoft.com/office/powerpoint/2010/main" val="158261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123950"/>
            <a:ext cx="2630807" cy="3657598"/>
          </a:xfrm>
          <a:prstGeom prst="rect">
            <a:avLst/>
          </a:prstGeom>
          <a:noFill/>
        </p:spPr>
      </p:pic>
      <p:sp>
        <p:nvSpPr>
          <p:cNvPr id="2" name="TextBox 1"/>
          <p:cNvSpPr txBox="1"/>
          <p:nvPr/>
        </p:nvSpPr>
        <p:spPr>
          <a:xfrm>
            <a:off x="6628167" y="4835723"/>
            <a:ext cx="2515833" cy="307777"/>
          </a:xfrm>
          <a:prstGeom prst="rect">
            <a:avLst/>
          </a:prstGeom>
          <a:noFill/>
        </p:spPr>
        <p:txBody>
          <a:bodyPr wrap="none" rtlCol="0">
            <a:spAutoFit/>
          </a:bodyPr>
          <a:lstStyle/>
          <a:p>
            <a:r>
              <a:rPr lang="en-US" sz="1400" dirty="0">
                <a:solidFill>
                  <a:srgbClr val="FF0000"/>
                </a:solidFill>
                <a:latin typeface="Calibri"/>
                <a:cs typeface="Calibri"/>
              </a:rPr>
              <a:t>Demo: HISTORY – MT1950.wmv</a:t>
            </a:r>
          </a:p>
        </p:txBody>
      </p:sp>
    </p:spTree>
    <p:extLst>
      <p:ext uri="{BB962C8B-B14F-4D97-AF65-F5344CB8AC3E}">
        <p14:creationId xmlns:p14="http://schemas.microsoft.com/office/powerpoint/2010/main" val="101142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HISTORY -- MT1950">
            <a:hlinkClick r:id="" action="ppaction://media"/>
            <a:extLst>
              <a:ext uri="{FF2B5EF4-FFF2-40B4-BE49-F238E27FC236}">
                <a16:creationId xmlns:a16="http://schemas.microsoft.com/office/drawing/2014/main" id="{9DA6AEAC-B4AA-4CB4-BC34-B54063102C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209550"/>
            <a:ext cx="8763000" cy="4495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0303">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including Samuel's checkers program, Newell &amp; Simon's Logic Theorist, Gelernter's Geometry Engine</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Statistical approaches</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eaLnBrk="1" hangingPunct="1">
              <a:lnSpc>
                <a:spcPct val="80000"/>
              </a:lnSpc>
            </a:pPr>
            <a:endParaRPr lang="en-US" sz="1000" dirty="0"/>
          </a:p>
          <a:p>
            <a:pPr eaLnBrk="1" hangingPunct="1">
              <a:lnSpc>
                <a:spcPct val="80000"/>
              </a:lnSpc>
            </a:pPr>
            <a:r>
              <a:rPr lang="en-US" sz="1400"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val="1377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Course Information</a:t>
            </a:r>
          </a:p>
        </p:txBody>
      </p:sp>
      <p:sp>
        <p:nvSpPr>
          <p:cNvPr id="6147" name="Rectangle 3"/>
          <p:cNvSpPr>
            <a:spLocks noGrp="1" noChangeArrowheads="1"/>
          </p:cNvSpPr>
          <p:nvPr>
            <p:ph type="body" idx="1"/>
          </p:nvPr>
        </p:nvSpPr>
        <p:spPr>
          <a:xfrm>
            <a:off x="4495800" y="971550"/>
            <a:ext cx="4572000" cy="3962400"/>
          </a:xfrm>
        </p:spPr>
        <p:txBody>
          <a:bodyPr/>
          <a:lstStyle/>
          <a:p>
            <a:pPr eaLnBrk="1" hangingPunct="1">
              <a:lnSpc>
                <a:spcPct val="90000"/>
              </a:lnSpc>
            </a:pPr>
            <a:r>
              <a:rPr lang="en-US" sz="2000" dirty="0"/>
              <a:t>Communication:</a:t>
            </a:r>
          </a:p>
          <a:p>
            <a:pPr lvl="1" eaLnBrk="1" hangingPunct="1">
              <a:lnSpc>
                <a:spcPct val="90000"/>
              </a:lnSpc>
            </a:pPr>
            <a:r>
              <a:rPr lang="en-US" sz="1800" dirty="0"/>
              <a:t>Announcements on webpage/ emails/ blackboard </a:t>
            </a:r>
          </a:p>
          <a:p>
            <a:pPr lvl="1" eaLnBrk="1" hangingPunct="1">
              <a:lnSpc>
                <a:spcPct val="90000"/>
              </a:lnSpc>
            </a:pPr>
            <a:r>
              <a:rPr lang="en-US" sz="1800" dirty="0"/>
              <a:t>Questions?  Email me. </a:t>
            </a:r>
          </a:p>
          <a:p>
            <a:pPr lvl="1" eaLnBrk="1" hangingPunct="1">
              <a:lnSpc>
                <a:spcPct val="90000"/>
              </a:lnSpc>
            </a:pPr>
            <a:r>
              <a:rPr lang="en-US" sz="1800" dirty="0"/>
              <a:t>Staff email: hssuwat@uqu.edu.sa</a:t>
            </a:r>
          </a:p>
          <a:p>
            <a:pPr eaLnBrk="1" hangingPunct="1">
              <a:lnSpc>
                <a:spcPct val="90000"/>
              </a:lnSpc>
            </a:pPr>
            <a:r>
              <a:rPr lang="en-US" sz="2000" dirty="0"/>
              <a:t>Course technology:</a:t>
            </a:r>
          </a:p>
          <a:p>
            <a:pPr lvl="1" eaLnBrk="1" hangingPunct="1">
              <a:lnSpc>
                <a:spcPct val="90000"/>
              </a:lnSpc>
            </a:pPr>
            <a:r>
              <a:rPr lang="en-US" sz="1800" dirty="0"/>
              <a:t>Website</a:t>
            </a:r>
          </a:p>
          <a:p>
            <a:pPr lvl="1" eaLnBrk="1" hangingPunct="1">
              <a:lnSpc>
                <a:spcPct val="90000"/>
              </a:lnSpc>
            </a:pPr>
            <a:r>
              <a:rPr lang="en-US" sz="1800" dirty="0"/>
              <a:t>UQU Blackboard</a:t>
            </a:r>
          </a:p>
          <a:p>
            <a:pPr lvl="1" eaLnBrk="1" hangingPunct="1">
              <a:lnSpc>
                <a:spcPct val="90000"/>
              </a:lnSpc>
            </a:pPr>
            <a:r>
              <a:rPr lang="en-US" sz="1800" dirty="0" err="1"/>
              <a:t>Autograded</a:t>
            </a:r>
            <a:r>
              <a:rPr lang="en-US" sz="1800" dirty="0"/>
              <a:t> projects.</a:t>
            </a:r>
          </a:p>
          <a:p>
            <a:pPr lvl="1" eaLnBrk="1" hangingPunct="1">
              <a:lnSpc>
                <a:spcPct val="90000"/>
              </a:lnSpc>
            </a:pPr>
            <a:r>
              <a:rPr lang="en-US" sz="1800" dirty="0"/>
              <a:t>interactive homework </a:t>
            </a:r>
          </a:p>
          <a:p>
            <a:pPr lvl="1" eaLnBrk="1" hangingPunct="1">
              <a:lnSpc>
                <a:spcPct val="90000"/>
              </a:lnSpc>
            </a:pPr>
            <a:r>
              <a:rPr lang="en-US" sz="1800" dirty="0"/>
              <a:t>Regular homework</a:t>
            </a:r>
          </a:p>
          <a:p>
            <a:pPr lvl="1" eaLnBrk="1" hangingPunct="1">
              <a:lnSpc>
                <a:spcPct val="90000"/>
              </a:lnSpc>
            </a:pPr>
            <a:r>
              <a:rPr lang="en-US" sz="1800" dirty="0"/>
              <a:t>Help us make it awesome!</a:t>
            </a:r>
          </a:p>
          <a:p>
            <a:pPr eaLnBrk="1" hangingPunct="1"/>
            <a:endParaRPr lang="en-US" sz="1800" dirty="0"/>
          </a:p>
        </p:txBody>
      </p:sp>
      <p:pic>
        <p:nvPicPr>
          <p:cNvPr id="2" name="صورة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428750"/>
            <a:ext cx="3683833" cy="3276600"/>
          </a:xfrm>
          <a:prstGeom prst="rect">
            <a:avLst/>
          </a:prstGeom>
        </p:spPr>
      </p:pic>
      <p:sp>
        <p:nvSpPr>
          <p:cNvPr id="3" name="مستطيل 2"/>
          <p:cNvSpPr/>
          <p:nvPr/>
        </p:nvSpPr>
        <p:spPr>
          <a:xfrm>
            <a:off x="251863" y="971550"/>
            <a:ext cx="3942105" cy="369332"/>
          </a:xfrm>
          <a:prstGeom prst="rect">
            <a:avLst/>
          </a:prstGeom>
        </p:spPr>
        <p:txBody>
          <a:bodyPr wrap="none">
            <a:spAutoFit/>
          </a:bodyPr>
          <a:lstStyle/>
          <a:p>
            <a:r>
              <a:rPr lang="en-US" dirty="0">
                <a:solidFill>
                  <a:srgbClr val="FF0000"/>
                </a:solidFill>
              </a:rPr>
              <a:t>https://hatimalsuwat.github.io/AI.html</a:t>
            </a:r>
            <a:endParaRPr lang="ar-SA"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table tennis?</a:t>
            </a:r>
          </a:p>
          <a:p>
            <a:pPr eaLnBrk="1" hangingPunct="1">
              <a:lnSpc>
                <a:spcPct val="80000"/>
              </a:lnSpc>
            </a:pPr>
            <a:r>
              <a:rPr lang="en-US" sz="1500" dirty="0"/>
              <a:t>Play a decent game of Jeopardy?</a:t>
            </a:r>
          </a:p>
          <a:p>
            <a:pPr eaLnBrk="1" hangingPunct="1">
              <a:lnSpc>
                <a:spcPct val="80000"/>
              </a:lnSpc>
            </a:pPr>
            <a:r>
              <a:rPr lang="en-US" sz="1500" dirty="0"/>
              <a:t>Drive safely along a curving mountain road?</a:t>
            </a:r>
          </a:p>
          <a:p>
            <a:pPr eaLnBrk="1" hangingPunct="1">
              <a:lnSpc>
                <a:spcPct val="80000"/>
              </a:lnSpc>
            </a:pPr>
            <a:r>
              <a:rPr lang="en-US" sz="1500" dirty="0"/>
              <a:t>Drive safely along Telegraph Avenue?</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bin Dawood?</a:t>
            </a:r>
          </a:p>
          <a:p>
            <a:pPr eaLnBrk="1" hangingPunct="1">
              <a:lnSpc>
                <a:spcPct val="80000"/>
              </a:lnSpc>
            </a:pPr>
            <a:r>
              <a:rPr lang="en-US" sz="1500" dirty="0"/>
              <a:t>Discover and prove a new mathematical theorem?</a:t>
            </a:r>
          </a:p>
          <a:p>
            <a:pPr eaLnBrk="1" hangingPunct="1">
              <a:lnSpc>
                <a:spcPct val="80000"/>
              </a:lnSpc>
            </a:pPr>
            <a:r>
              <a:rPr lang="en-US" sz="1500" dirty="0"/>
              <a:t>Converse successfully with another person for an hour?</a:t>
            </a:r>
          </a:p>
          <a:p>
            <a:pPr eaLnBrk="1" hangingPunct="1">
              <a:lnSpc>
                <a:spcPct val="80000"/>
              </a:lnSpc>
            </a:pPr>
            <a:r>
              <a:rPr lang="en-US" sz="1500" dirty="0"/>
              <a:t>Perform a surgical operation?</a:t>
            </a:r>
          </a:p>
          <a:p>
            <a:pPr eaLnBrk="1" hangingPunct="1">
              <a:lnSpc>
                <a:spcPct val="80000"/>
              </a:lnSpc>
            </a:pPr>
            <a:r>
              <a:rPr lang="en-US" sz="1500" dirty="0"/>
              <a:t>Put away the dishes and fold the laundry?</a:t>
            </a:r>
          </a:p>
          <a:p>
            <a:pPr eaLnBrk="1" hangingPunct="1">
              <a:lnSpc>
                <a:spcPct val="80000"/>
              </a:lnSpc>
            </a:pPr>
            <a:r>
              <a:rPr lang="en-US" sz="1500" dirty="0"/>
              <a:t>Translate spoken Chinese into spoken English in real time?</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790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4" name="Group 20"/>
          <p:cNvGrpSpPr>
            <a:grpSpLocks/>
          </p:cNvGrpSpPr>
          <p:nvPr/>
        </p:nvGrpSpPr>
        <p:grpSpPr bwMode="auto">
          <a:xfrm>
            <a:off x="628649" y="2190750"/>
            <a:ext cx="228600" cy="17145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1" name="Freeform 10"/>
          <p:cNvSpPr>
            <a:spLocks/>
          </p:cNvSpPr>
          <p:nvPr/>
        </p:nvSpPr>
        <p:spPr bwMode="auto">
          <a:xfrm>
            <a:off x="619125" y="3562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94341" y="1733550"/>
            <a:ext cx="3068150" cy="2209799"/>
          </a:xfrm>
          <a:prstGeom prst="rect">
            <a:avLst/>
          </a:prstGeom>
          <a:noFill/>
          <a:ln w="9525">
            <a:noFill/>
            <a:miter lim="800000"/>
            <a:headEnd/>
            <a:tailEnd/>
          </a:ln>
          <a:effectLst/>
        </p:spPr>
      </p:pic>
    </p:spTree>
    <p:extLst>
      <p:ext uri="{BB962C8B-B14F-4D97-AF65-F5344CB8AC3E}">
        <p14:creationId xmlns:p14="http://schemas.microsoft.com/office/powerpoint/2010/main" val="4708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1"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pPr>
            <a:r>
              <a:rPr lang="en-US" sz="2000" dirty="0"/>
              <a:t>One day Joe Bear was hungry.  He asked his friend</a:t>
            </a:r>
          </a:p>
          <a:p>
            <a:pPr eaLnBrk="1" hangingPunct="1">
              <a:lnSpc>
                <a:spcPct val="80000"/>
              </a:lnSpc>
              <a:spcBef>
                <a:spcPts val="0"/>
              </a:spcBef>
              <a:buNone/>
            </a:pPr>
            <a:r>
              <a:rPr lang="en-US" sz="2000" dirty="0"/>
              <a:t>	Irving Bird where some honey was.  Irving told him</a:t>
            </a:r>
          </a:p>
          <a:p>
            <a:pPr eaLnBrk="1" hangingPunct="1">
              <a:lnSpc>
                <a:spcPct val="80000"/>
              </a:lnSpc>
              <a:spcBef>
                <a:spcPts val="0"/>
              </a:spcBef>
              <a:buNone/>
            </a:pPr>
            <a:r>
              <a:rPr lang="en-US" sz="2000" dirty="0"/>
              <a:t>	there was a beehive in the oak tree.  Joe walked to</a:t>
            </a:r>
          </a:p>
          <a:p>
            <a:pPr eaLnBrk="1" hangingPunct="1">
              <a:lnSpc>
                <a:spcPct val="80000"/>
              </a:lnSpc>
              <a:spcBef>
                <a:spcPts val="0"/>
              </a:spcBef>
              <a:buNone/>
            </a:pPr>
            <a:r>
              <a:rPr lang="en-US" sz="2000" dirty="0"/>
              <a:t>	the oak tree.  He ate the beehive.  The End.</a:t>
            </a:r>
          </a:p>
          <a:p>
            <a:pPr eaLnBrk="1" hangingPunct="1">
              <a:lnSpc>
                <a:spcPct val="80000"/>
              </a:lnSpc>
            </a:pPr>
            <a:endParaRPr lang="en-US" sz="1400" dirty="0"/>
          </a:p>
          <a:p>
            <a:pPr eaLnBrk="1" hangingPunct="1">
              <a:lnSpc>
                <a:spcPct val="80000"/>
              </a:lnSpc>
            </a:pPr>
            <a:r>
              <a:rPr lang="en-US" sz="2000" dirty="0"/>
              <a:t>Henry Squirrel was thirsty.  He walked over to the</a:t>
            </a:r>
          </a:p>
          <a:p>
            <a:pPr eaLnBrk="1" hangingPunct="1">
              <a:lnSpc>
                <a:spcPct val="80000"/>
              </a:lnSpc>
              <a:spcBef>
                <a:spcPts val="0"/>
              </a:spcBef>
              <a:buNone/>
            </a:pPr>
            <a:r>
              <a:rPr lang="en-US" sz="2000" dirty="0"/>
              <a:t>	river bank where his good friend Bill Bird was sitting.</a:t>
            </a:r>
          </a:p>
          <a:p>
            <a:pPr eaLnBrk="1" hangingPunct="1">
              <a:lnSpc>
                <a:spcPct val="80000"/>
              </a:lnSpc>
              <a:spcBef>
                <a:spcPts val="0"/>
              </a:spcBef>
              <a:buNone/>
            </a:pPr>
            <a:r>
              <a:rPr lang="en-US" sz="2000" dirty="0"/>
              <a:t>	Henry	slipped and fell in the river.  Gravity drowned.</a:t>
            </a:r>
          </a:p>
          <a:p>
            <a:pPr eaLnBrk="1" hangingPunct="1">
              <a:lnSpc>
                <a:spcPct val="80000"/>
              </a:lnSpc>
              <a:spcBef>
                <a:spcPts val="0"/>
              </a:spcBef>
              <a:buNone/>
            </a:pPr>
            <a:r>
              <a:rPr lang="en-US" sz="2000" dirty="0"/>
              <a:t>	The End.</a:t>
            </a:r>
          </a:p>
          <a:p>
            <a:pPr eaLnBrk="1" hangingPunct="1">
              <a:lnSpc>
                <a:spcPct val="80000"/>
              </a:lnSpc>
            </a:pPr>
            <a:endParaRPr lang="en-US" sz="1400" dirty="0"/>
          </a:p>
          <a:p>
            <a:pPr eaLnBrk="1" hangingPunct="1">
              <a:lnSpc>
                <a:spcPct val="80000"/>
              </a:lnSpc>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28527" y="1063612"/>
            <a:ext cx="2986872" cy="2178075"/>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3181350" y="1047750"/>
            <a:ext cx="2381250" cy="3571875"/>
          </a:xfrm>
          <a:prstGeom prst="rect">
            <a:avLst/>
          </a:prstGeom>
          <a:noFill/>
        </p:spPr>
      </p:pic>
      <p:pic>
        <p:nvPicPr>
          <p:cNvPr id="8" name="Picture 2" descr="http://pleated-jeans.com/wp-content/uploads/2011/10/11529934470.png"/>
          <p:cNvPicPr>
            <a:picLocks noChangeAspect="1" noChangeArrowheads="1"/>
          </p:cNvPicPr>
          <p:nvPr/>
        </p:nvPicPr>
        <p:blipFill>
          <a:blip r:embed="rId4" cstate="print">
            <a:lum bright="2000"/>
          </a:blip>
          <a:srcRect t="29867" b="55200"/>
          <a:stretch>
            <a:fillRect/>
          </a:stretch>
        </p:blipFill>
        <p:spPr bwMode="auto">
          <a:xfrm>
            <a:off x="3181350" y="1581150"/>
            <a:ext cx="2381250" cy="533400"/>
          </a:xfrm>
          <a:prstGeom prst="rect">
            <a:avLst/>
          </a:prstGeom>
          <a:noFill/>
        </p:spPr>
      </p:pic>
    </p:spTree>
    <p:extLst>
      <p:ext uri="{BB962C8B-B14F-4D97-AF65-F5344CB8AC3E}">
        <p14:creationId xmlns:p14="http://schemas.microsoft.com/office/powerpoint/2010/main"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sp>
        <p:nvSpPr>
          <p:cNvPr id="5" name="TextBox 4"/>
          <p:cNvSpPr txBox="1"/>
          <p:nvPr/>
        </p:nvSpPr>
        <p:spPr>
          <a:xfrm>
            <a:off x="6734328" y="4835723"/>
            <a:ext cx="2409672" cy="307777"/>
          </a:xfrm>
          <a:prstGeom prst="rect">
            <a:avLst/>
          </a:prstGeom>
          <a:noFill/>
        </p:spPr>
        <p:txBody>
          <a:bodyPr wrap="none" rtlCol="0">
            <a:spAutoFit/>
          </a:bodyPr>
          <a:lstStyle/>
          <a:p>
            <a:r>
              <a:rPr lang="en-US" sz="1400" dirty="0">
                <a:solidFill>
                  <a:srgbClr val="FF0000"/>
                </a:solidFill>
                <a:latin typeface="Calibri"/>
                <a:cs typeface="Calibri"/>
              </a:rPr>
              <a:t>Demo: NLP – ASR </a:t>
            </a:r>
            <a:r>
              <a:rPr lang="en-US" sz="1400" dirty="0" err="1">
                <a:solidFill>
                  <a:srgbClr val="FF0000"/>
                </a:solidFill>
                <a:latin typeface="Calibri"/>
                <a:cs typeface="Calibri"/>
              </a:rPr>
              <a:t>tvsample.avi</a:t>
            </a:r>
            <a:endParaRPr lang="en-US" sz="1400" dirty="0">
              <a:solidFill>
                <a:srgbClr val="FF0000"/>
              </a:solidFill>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NLP -- ASR tvsample">
            <a:hlinkClick r:id="" action="ppaction://media"/>
            <a:extLst>
              <a:ext uri="{FF2B5EF4-FFF2-40B4-BE49-F238E27FC236}">
                <a16:creationId xmlns:a16="http://schemas.microsoft.com/office/drawing/2014/main" id="{B0DC43A5-03A9-4503-BE3E-3FAFA3B1E4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285750"/>
            <a:ext cx="8305800" cy="4724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a:p>
            <a:pPr eaLnBrk="1" hangingPunct="1">
              <a:lnSpc>
                <a:spcPct val="80000"/>
              </a:lnSpc>
            </a:pPr>
            <a:r>
              <a:rPr lang="en-US" sz="1800" dirty="0"/>
              <a:t>Language processing technologies</a:t>
            </a:r>
          </a:p>
          <a:p>
            <a:pPr lvl="1" eaLnBrk="1" hangingPunct="1">
              <a:lnSpc>
                <a:spcPct val="80000"/>
              </a:lnSpc>
            </a:pPr>
            <a:r>
              <a:rPr lang="en-US" sz="1500" dirty="0"/>
              <a:t>Question answering</a:t>
            </a:r>
          </a:p>
          <a:p>
            <a:pPr lvl="1" eaLnBrk="1" hangingPunct="1">
              <a:lnSpc>
                <a:spcPct val="80000"/>
              </a:lnSpc>
            </a:pPr>
            <a:r>
              <a:rPr lang="en-US" sz="1500" dirty="0"/>
              <a:t>Machine translation</a:t>
            </a:r>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itchFamily="2" charset="2"/>
              <a:buNone/>
            </a:pPr>
            <a:r>
              <a:rPr lang="en-US" sz="1500" dirty="0"/>
              <a:t>	</a:t>
            </a:r>
          </a:p>
          <a:p>
            <a:pPr lvl="1" eaLnBrk="1" hangingPunct="1">
              <a:lnSpc>
                <a:spcPct val="80000"/>
              </a:lnSpc>
            </a:pPr>
            <a:endParaRPr lang="en-US" sz="1500" dirty="0"/>
          </a:p>
          <a:p>
            <a:pPr lvl="1" eaLnBrk="1" hangingPunct="1">
              <a:lnSpc>
                <a:spcPct val="80000"/>
              </a:lnSpc>
            </a:pPr>
            <a:r>
              <a:rPr lang="en-US" sz="1500" dirty="0"/>
              <a:t>Web search</a:t>
            </a:r>
          </a:p>
          <a:p>
            <a:pPr lvl="1" eaLnBrk="1" hangingPunct="1">
              <a:lnSpc>
                <a:spcPct val="80000"/>
              </a:lnSpc>
            </a:pPr>
            <a:r>
              <a:rPr lang="en-US" sz="15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3" cstate="print"/>
          <a:srcRect/>
          <a:stretch>
            <a:fillRect/>
          </a:stretch>
        </p:blipFill>
        <p:spPr bwMode="auto">
          <a:xfrm>
            <a:off x="495300" y="2234803"/>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a:latin typeface="Calibri"/>
                <a:cs typeface="Calibri"/>
              </a:rPr>
              <a:t>Images from Erik </a:t>
            </a:r>
            <a:r>
              <a:rPr lang="en-US" sz="1100" dirty="0" err="1">
                <a:latin typeface="Calibri"/>
                <a:cs typeface="Calibri"/>
              </a:rPr>
              <a:t>Sudderth</a:t>
            </a:r>
            <a:r>
              <a:rPr lang="en-US" sz="1100" dirty="0">
                <a:latin typeface="Calibri"/>
                <a:cs typeface="Calibri"/>
              </a:rPr>
              <a:t> (left), </a:t>
            </a:r>
            <a:r>
              <a:rPr lang="en-US" sz="1100" dirty="0" err="1">
                <a:latin typeface="Calibri"/>
                <a:cs typeface="Calibri"/>
              </a:rPr>
              <a:t>wikipedia</a:t>
            </a:r>
            <a:r>
              <a:rPr lang="en-US" sz="1100" dirty="0">
                <a:latin typeface="Calibri"/>
                <a:cs typeface="Calibri"/>
              </a:rPr>
              <a:t> (right)</a:t>
            </a: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face recognition</a:t>
            </a: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classification</a:t>
            </a:r>
          </a:p>
        </p:txBody>
      </p:sp>
      <p:pic>
        <p:nvPicPr>
          <p:cNvPr id="59394" name="Picture 2" descr="File:Kinect2-ir-image.png">
            <a:hlinkClick r:id="rId4"/>
          </p:cNvPr>
          <p:cNvPicPr>
            <a:picLocks noChangeAspect="1" noChangeArrowheads="1"/>
          </p:cNvPicPr>
          <p:nvPr/>
        </p:nvPicPr>
        <p:blipFill>
          <a:blip r:embed="rId5" cstate="print"/>
          <a:srcRect/>
          <a:stretch>
            <a:fillRect/>
          </a:stretch>
        </p:blipFill>
        <p:spPr bwMode="auto">
          <a:xfrm>
            <a:off x="6324600" y="895350"/>
            <a:ext cx="1833880" cy="1447800"/>
          </a:xfrm>
          <a:prstGeom prst="rect">
            <a:avLst/>
          </a:prstGeom>
          <a:noFill/>
        </p:spPr>
      </p:pic>
      <p:pic>
        <p:nvPicPr>
          <p:cNvPr id="59396" name="Picture 4" descr="File:Kinect2-deepmap.png">
            <a:hlinkClick r:id="rId6"/>
          </p:cNvPr>
          <p:cNvPicPr>
            <a:picLocks noChangeAspect="1" noChangeArrowheads="1"/>
          </p:cNvPicPr>
          <p:nvPr/>
        </p:nvPicPr>
        <p:blipFill>
          <a:blip r:embed="rId7" cstate="print"/>
          <a:srcRect/>
          <a:stretch>
            <a:fillRect/>
          </a:stretch>
        </p:blipFill>
        <p:spPr bwMode="auto">
          <a:xfrm>
            <a:off x="6324600" y="2419350"/>
            <a:ext cx="1828800" cy="1472859"/>
          </a:xfrm>
          <a:prstGeom prst="rect">
            <a:avLst/>
          </a:prstGeom>
          <a:noFill/>
        </p:spPr>
      </p:pic>
      <p:pic>
        <p:nvPicPr>
          <p:cNvPr id="59398" name="Picture 6" descr="File:Xbox-360-Kinect-Standalone.png">
            <a:hlinkClick r:id="rId8"/>
          </p:cNvPr>
          <p:cNvPicPr>
            <a:picLocks noChangeAspect="1" noChangeArrowheads="1"/>
          </p:cNvPicPr>
          <p:nvPr/>
        </p:nvPicPr>
        <p:blipFill>
          <a:blip r:embed="rId9" cstate="print"/>
          <a:srcRect/>
          <a:stretch>
            <a:fillRect/>
          </a:stretch>
        </p:blipFill>
        <p:spPr bwMode="auto">
          <a:xfrm>
            <a:off x="3886200" y="1123950"/>
            <a:ext cx="2286000" cy="789657"/>
          </a:xfrm>
          <a:prstGeom prst="rect">
            <a:avLst/>
          </a:prstGeom>
          <a:noFill/>
        </p:spPr>
      </p:pic>
      <p:sp>
        <p:nvSpPr>
          <p:cNvPr id="9" name="TextBox 8"/>
          <p:cNvSpPr txBox="1"/>
          <p:nvPr/>
        </p:nvSpPr>
        <p:spPr>
          <a:xfrm>
            <a:off x="6088155" y="4476750"/>
            <a:ext cx="2821255" cy="307777"/>
          </a:xfrm>
          <a:prstGeom prst="rect">
            <a:avLst/>
          </a:prstGeom>
          <a:noFill/>
        </p:spPr>
        <p:txBody>
          <a:bodyPr wrap="none" rtlCol="0">
            <a:spAutoFit/>
          </a:bodyPr>
          <a:lstStyle/>
          <a:p>
            <a:r>
              <a:rPr lang="en-US" sz="1400" dirty="0">
                <a:solidFill>
                  <a:srgbClr val="FF0000"/>
                </a:solidFill>
                <a:latin typeface="Calibri"/>
                <a:cs typeface="Calibri"/>
              </a:rPr>
              <a:t>Demo1: VISION – lec_1_t2_video.flv</a:t>
            </a:r>
          </a:p>
        </p:txBody>
      </p:sp>
      <p:sp>
        <p:nvSpPr>
          <p:cNvPr id="10" name="TextBox 9"/>
          <p:cNvSpPr txBox="1"/>
          <p:nvPr/>
        </p:nvSpPr>
        <p:spPr>
          <a:xfrm>
            <a:off x="6088155" y="4778573"/>
            <a:ext cx="3055845" cy="307777"/>
          </a:xfrm>
          <a:prstGeom prst="rect">
            <a:avLst/>
          </a:prstGeom>
          <a:noFill/>
        </p:spPr>
        <p:txBody>
          <a:bodyPr wrap="none" rtlCol="0">
            <a:spAutoFit/>
          </a:bodyPr>
          <a:lstStyle/>
          <a:p>
            <a:r>
              <a:rPr lang="en-US" sz="1400" dirty="0">
                <a:solidFill>
                  <a:srgbClr val="FF0000"/>
                </a:solidFill>
                <a:latin typeface="Calibri"/>
                <a:cs typeface="Calibri"/>
              </a:rPr>
              <a:t>Demo2: VISION – lec_1_obj_rec_0.mpg</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a:solidFill>
                  <a:schemeClr val="tx1"/>
                </a:solidFill>
              </a:rPr>
              <a:t>Robotics</a:t>
            </a:r>
          </a:p>
          <a:p>
            <a:pPr lvl="1" eaLnBrk="1" hangingPunct="1">
              <a:lnSpc>
                <a:spcPct val="80000"/>
              </a:lnSpc>
            </a:pPr>
            <a:r>
              <a:rPr lang="en-US" sz="1400" dirty="0"/>
              <a:t>Part mech. eng.</a:t>
            </a:r>
          </a:p>
          <a:p>
            <a:pPr lvl="1" eaLnBrk="1" hangingPunct="1">
              <a:lnSpc>
                <a:spcPct val="80000"/>
              </a:lnSpc>
            </a:pPr>
            <a:r>
              <a:rPr lang="en-US" sz="1400" dirty="0"/>
              <a:t>Part AI</a:t>
            </a:r>
          </a:p>
          <a:p>
            <a:pPr lvl="1" eaLnBrk="1" hangingPunct="1">
              <a:lnSpc>
                <a:spcPct val="80000"/>
              </a:lnSpc>
            </a:pPr>
            <a:r>
              <a:rPr lang="en-US" sz="1400" dirty="0"/>
              <a:t>Reality much</a:t>
            </a:r>
          </a:p>
          <a:p>
            <a:pPr lvl="1" eaLnBrk="1" hangingPunct="1">
              <a:lnSpc>
                <a:spcPct val="80000"/>
              </a:lnSpc>
              <a:buFont typeface="Wingdings" pitchFamily="2" charset="2"/>
              <a:buNone/>
            </a:pPr>
            <a:r>
              <a:rPr lang="en-US" sz="1400" dirty="0"/>
              <a:t>	harder than</a:t>
            </a:r>
          </a:p>
          <a:p>
            <a:pPr lvl="1" eaLnBrk="1" hangingPunct="1">
              <a:lnSpc>
                <a:spcPct val="80000"/>
              </a:lnSpc>
              <a:buFont typeface="Wingdings" pitchFamily="2" charset="2"/>
              <a:buNone/>
            </a:pPr>
            <a:r>
              <a:rPr lang="en-US" sz="1400" dirty="0"/>
              <a:t>	simulations!</a:t>
            </a:r>
          </a:p>
          <a:p>
            <a:pPr lvl="1" eaLnBrk="1" hangingPunct="1">
              <a:lnSpc>
                <a:spcPct val="80000"/>
              </a:lnSpc>
            </a:pPr>
            <a:endParaRPr lang="en-US" sz="1400" dirty="0"/>
          </a:p>
          <a:p>
            <a:pPr eaLnBrk="1" hangingPunct="1">
              <a:lnSpc>
                <a:spcPct val="80000"/>
              </a:lnSpc>
            </a:pPr>
            <a:r>
              <a:rPr lang="en-US" sz="1500" dirty="0">
                <a:solidFill>
                  <a:schemeClr val="tx1"/>
                </a:solidFill>
              </a:rPr>
              <a:t>Technologies</a:t>
            </a:r>
          </a:p>
          <a:p>
            <a:pPr lvl="1" eaLnBrk="1" hangingPunct="1">
              <a:lnSpc>
                <a:spcPct val="80000"/>
              </a:lnSpc>
            </a:pPr>
            <a:r>
              <a:rPr lang="en-US" sz="1400" dirty="0"/>
              <a:t>Vehicles</a:t>
            </a:r>
          </a:p>
          <a:p>
            <a:pPr lvl="1" eaLnBrk="1" hangingPunct="1">
              <a:lnSpc>
                <a:spcPct val="80000"/>
              </a:lnSpc>
            </a:pPr>
            <a:r>
              <a:rPr lang="en-US" sz="1400" dirty="0"/>
              <a:t>Rescue</a:t>
            </a:r>
          </a:p>
          <a:p>
            <a:pPr lvl="1" eaLnBrk="1" hangingPunct="1">
              <a:lnSpc>
                <a:spcPct val="80000"/>
              </a:lnSpc>
            </a:pPr>
            <a:r>
              <a:rPr lang="en-US" sz="1400" dirty="0"/>
              <a:t>Soccer!</a:t>
            </a:r>
          </a:p>
          <a:p>
            <a:pPr lvl="1" eaLnBrk="1" hangingPunct="1">
              <a:lnSpc>
                <a:spcPct val="80000"/>
              </a:lnSpc>
            </a:pPr>
            <a:r>
              <a:rPr lang="en-US" sz="1400" dirty="0"/>
              <a:t>Lots of automation…</a:t>
            </a:r>
          </a:p>
          <a:p>
            <a:pPr lvl="1" eaLnBrk="1" hangingPunct="1">
              <a:lnSpc>
                <a:spcPct val="80000"/>
              </a:lnSpc>
            </a:pPr>
            <a:endParaRPr lang="en-US" sz="1400" dirty="0"/>
          </a:p>
          <a:p>
            <a:pPr eaLnBrk="1" hangingPunct="1">
              <a:lnSpc>
                <a:spcPct val="80000"/>
              </a:lnSpc>
            </a:pPr>
            <a:r>
              <a:rPr lang="en-US" sz="1500" dirty="0">
                <a:solidFill>
                  <a:schemeClr val="tx1"/>
                </a:solidFill>
              </a:rPr>
              <a:t>In this class:</a:t>
            </a:r>
          </a:p>
          <a:p>
            <a:pPr lvl="1" eaLnBrk="1" hangingPunct="1">
              <a:lnSpc>
                <a:spcPct val="80000"/>
              </a:lnSpc>
            </a:pPr>
            <a:r>
              <a:rPr lang="en-US" sz="1400" dirty="0"/>
              <a:t>We ignore mechanical aspects</a:t>
            </a:r>
          </a:p>
          <a:p>
            <a:pPr lvl="1" eaLnBrk="1" hangingPunct="1">
              <a:lnSpc>
                <a:spcPct val="80000"/>
              </a:lnSpc>
            </a:pPr>
            <a:r>
              <a:rPr lang="en-US" sz="1400" dirty="0"/>
              <a:t>Methods for planning</a:t>
            </a:r>
          </a:p>
          <a:p>
            <a:pPr lvl="1" eaLnBrk="1" hangingPunct="1">
              <a:lnSpc>
                <a:spcPct val="80000"/>
              </a:lnSpc>
            </a:pPr>
            <a:r>
              <a:rPr lang="en-US" sz="1400" dirty="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from UC Berkeley, Boston Dynamics, </a:t>
            </a:r>
            <a:r>
              <a:rPr lang="en-US" sz="1100" dirty="0" err="1">
                <a:latin typeface="Calibri"/>
                <a:cs typeface="Calibri"/>
              </a:rPr>
              <a:t>RoboCup</a:t>
            </a:r>
            <a:r>
              <a:rPr lang="en-US" sz="1100" dirty="0">
                <a:latin typeface="Calibri"/>
                <a:cs typeface="Calibri"/>
              </a:rPr>
              <a:t>, Google</a:t>
            </a:r>
          </a:p>
        </p:txBody>
      </p:sp>
      <p:pic>
        <p:nvPicPr>
          <p:cNvPr id="2" name="Picture 3"/>
          <p:cNvPicPr>
            <a:picLocks noChangeAspect="1" noChangeArrowheads="1"/>
          </p:cNvPicPr>
          <p:nvPr/>
        </p:nvPicPr>
        <p:blipFill>
          <a:blip r:embed="rId3"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4"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5" cstate="print"/>
          <a:srcRect l="28571" r="25714"/>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6" cstate="print"/>
          <a:srcRect/>
          <a:stretch>
            <a:fillRect/>
          </a:stretch>
        </p:blipFill>
        <p:spPr bwMode="auto">
          <a:xfrm>
            <a:off x="3733800" y="3137964"/>
            <a:ext cx="2590800" cy="1626368"/>
          </a:xfrm>
          <a:prstGeom prst="rect">
            <a:avLst/>
          </a:prstGeom>
          <a:noFill/>
          <a:ln w="9525">
            <a:noFill/>
            <a:miter lim="800000"/>
            <a:headEnd/>
            <a:tailEnd/>
          </a:ln>
        </p:spPr>
      </p:pic>
      <p:sp>
        <p:nvSpPr>
          <p:cNvPr id="9" name="TextBox 8"/>
          <p:cNvSpPr txBox="1"/>
          <p:nvPr/>
        </p:nvSpPr>
        <p:spPr>
          <a:xfrm>
            <a:off x="4800600" y="-19050"/>
            <a:ext cx="2151626" cy="276999"/>
          </a:xfrm>
          <a:prstGeom prst="rect">
            <a:avLst/>
          </a:prstGeom>
          <a:noFill/>
        </p:spPr>
        <p:txBody>
          <a:bodyPr wrap="none" rtlCol="0">
            <a:spAutoFit/>
          </a:bodyPr>
          <a:lstStyle/>
          <a:p>
            <a:r>
              <a:rPr lang="en-US" sz="1200" dirty="0">
                <a:solidFill>
                  <a:srgbClr val="FF0000"/>
                </a:solidFill>
                <a:latin typeface="Calibri"/>
                <a:cs typeface="Calibri"/>
              </a:rPr>
              <a:t>Demo 1: ROBOTICS – </a:t>
            </a:r>
            <a:r>
              <a:rPr lang="en-US" sz="1200" dirty="0" err="1">
                <a:solidFill>
                  <a:srgbClr val="FF0000"/>
                </a:solidFill>
                <a:latin typeface="Calibri"/>
                <a:cs typeface="Calibri"/>
              </a:rPr>
              <a:t>soccer.avi</a:t>
            </a:r>
            <a:endParaRPr lang="en-US" sz="1200" dirty="0">
              <a:solidFill>
                <a:srgbClr val="FF0000"/>
              </a:solidFill>
              <a:latin typeface="Calibri"/>
              <a:cs typeface="Calibri"/>
            </a:endParaRPr>
          </a:p>
        </p:txBody>
      </p:sp>
      <p:sp>
        <p:nvSpPr>
          <p:cNvPr id="10" name="TextBox 9"/>
          <p:cNvSpPr txBox="1"/>
          <p:nvPr/>
        </p:nvSpPr>
        <p:spPr>
          <a:xfrm>
            <a:off x="4800600" y="206573"/>
            <a:ext cx="2229622" cy="276999"/>
          </a:xfrm>
          <a:prstGeom prst="rect">
            <a:avLst/>
          </a:prstGeom>
          <a:noFill/>
        </p:spPr>
        <p:txBody>
          <a:bodyPr wrap="none" rtlCol="0">
            <a:spAutoFit/>
          </a:bodyPr>
          <a:lstStyle/>
          <a:p>
            <a:r>
              <a:rPr lang="en-US" sz="1200" dirty="0">
                <a:solidFill>
                  <a:srgbClr val="FF0000"/>
                </a:solidFill>
                <a:latin typeface="Calibri"/>
                <a:cs typeface="Calibri"/>
              </a:rPr>
              <a:t>Demo 2: ROBOTICS – soccer2.avi</a:t>
            </a:r>
          </a:p>
        </p:txBody>
      </p:sp>
      <p:sp>
        <p:nvSpPr>
          <p:cNvPr id="11" name="TextBox 10"/>
          <p:cNvSpPr txBox="1"/>
          <p:nvPr/>
        </p:nvSpPr>
        <p:spPr>
          <a:xfrm>
            <a:off x="4800600" y="417031"/>
            <a:ext cx="2014794" cy="276999"/>
          </a:xfrm>
          <a:prstGeom prst="rect">
            <a:avLst/>
          </a:prstGeom>
          <a:noFill/>
        </p:spPr>
        <p:txBody>
          <a:bodyPr wrap="none" rtlCol="0">
            <a:spAutoFit/>
          </a:bodyPr>
          <a:lstStyle/>
          <a:p>
            <a:r>
              <a:rPr lang="en-US" sz="1200" dirty="0">
                <a:solidFill>
                  <a:srgbClr val="FF0000"/>
                </a:solidFill>
                <a:latin typeface="Calibri"/>
                <a:cs typeface="Calibri"/>
              </a:rPr>
              <a:t>Demo 3: ROBOTICS – </a:t>
            </a:r>
            <a:r>
              <a:rPr lang="en-US" sz="1200" dirty="0" err="1">
                <a:solidFill>
                  <a:srgbClr val="FF0000"/>
                </a:solidFill>
                <a:latin typeface="Calibri"/>
                <a:cs typeface="Calibri"/>
              </a:rPr>
              <a:t>gcar.avi</a:t>
            </a:r>
            <a:endParaRPr lang="en-US" sz="1200" dirty="0">
              <a:solidFill>
                <a:srgbClr val="FF0000"/>
              </a:solidFill>
              <a:latin typeface="Calibri"/>
              <a:cs typeface="Calibri"/>
            </a:endParaRPr>
          </a:p>
        </p:txBody>
      </p:sp>
      <p:sp>
        <p:nvSpPr>
          <p:cNvPr id="13" name="TextBox 12"/>
          <p:cNvSpPr txBox="1"/>
          <p:nvPr/>
        </p:nvSpPr>
        <p:spPr>
          <a:xfrm>
            <a:off x="6992374" y="0"/>
            <a:ext cx="2224813" cy="276999"/>
          </a:xfrm>
          <a:prstGeom prst="rect">
            <a:avLst/>
          </a:prstGeom>
          <a:noFill/>
        </p:spPr>
        <p:txBody>
          <a:bodyPr wrap="none" rtlCol="0">
            <a:spAutoFit/>
          </a:bodyPr>
          <a:lstStyle/>
          <a:p>
            <a:r>
              <a:rPr lang="en-US" sz="1200" dirty="0">
                <a:solidFill>
                  <a:srgbClr val="FF0000"/>
                </a:solidFill>
                <a:latin typeface="Calibri"/>
                <a:cs typeface="Calibri"/>
              </a:rPr>
              <a:t>Demo 4: ROBOTICS – </a:t>
            </a:r>
            <a:r>
              <a:rPr lang="en-US" sz="1200" dirty="0" err="1">
                <a:solidFill>
                  <a:srgbClr val="FF0000"/>
                </a:solidFill>
                <a:latin typeface="Calibri"/>
                <a:cs typeface="Calibri"/>
              </a:rPr>
              <a:t>laundry.avi</a:t>
            </a:r>
            <a:endParaRPr lang="en-US" sz="1200" dirty="0">
              <a:solidFill>
                <a:srgbClr val="FF0000"/>
              </a:solidFill>
              <a:latin typeface="Calibri"/>
              <a:cs typeface="Calibri"/>
            </a:endParaRPr>
          </a:p>
        </p:txBody>
      </p:sp>
      <p:sp>
        <p:nvSpPr>
          <p:cNvPr id="14" name="TextBox 13"/>
          <p:cNvSpPr txBox="1"/>
          <p:nvPr/>
        </p:nvSpPr>
        <p:spPr>
          <a:xfrm>
            <a:off x="6983816" y="209550"/>
            <a:ext cx="2236384" cy="276999"/>
          </a:xfrm>
          <a:prstGeom prst="rect">
            <a:avLst/>
          </a:prstGeom>
          <a:noFill/>
        </p:spPr>
        <p:txBody>
          <a:bodyPr wrap="none" rtlCol="0">
            <a:spAutoFit/>
          </a:bodyPr>
          <a:lstStyle/>
          <a:p>
            <a:r>
              <a:rPr lang="en-US" sz="1200" dirty="0">
                <a:solidFill>
                  <a:srgbClr val="FF0000"/>
                </a:solidFill>
                <a:latin typeface="Calibri"/>
                <a:cs typeface="Calibri"/>
              </a:rPr>
              <a:t>Demo 5: ROBOTICS – </a:t>
            </a:r>
            <a:r>
              <a:rPr lang="en-US" sz="1200" dirty="0" err="1">
                <a:solidFill>
                  <a:srgbClr val="FF0000"/>
                </a:solidFill>
                <a:latin typeface="Calibri"/>
                <a:cs typeface="Calibri"/>
              </a:rPr>
              <a:t>petman.avi</a:t>
            </a:r>
            <a:endParaRPr lang="en-US" sz="1200" dirty="0">
              <a:solidFill>
                <a:srgbClr val="FF0000"/>
              </a:solidFill>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609600" y="1200150"/>
            <a:ext cx="6705600" cy="3657600"/>
          </a:xfrm>
        </p:spPr>
        <p:txBody>
          <a:bodyPr/>
          <a:lstStyle/>
          <a:p>
            <a:r>
              <a:rPr lang="en-US" sz="1600" dirty="0">
                <a:cs typeface="Calibri" panose="020F0502020204030204" pitchFamily="34" charset="0"/>
              </a:rPr>
              <a:t>Course Website </a:t>
            </a:r>
            <a:r>
              <a:rPr lang="en-US" sz="1600" dirty="0">
                <a:solidFill>
                  <a:srgbClr val="FF0000"/>
                </a:solidFill>
                <a:cs typeface="Calibri" panose="020F0502020204030204" pitchFamily="34" charset="0"/>
              </a:rPr>
              <a:t>https://hatimalsuwat.github.io/AI.html</a:t>
            </a:r>
            <a:endParaRPr lang="ar-SA" sz="1600" dirty="0">
              <a:solidFill>
                <a:srgbClr val="FF0000"/>
              </a:solidFill>
              <a:cs typeface="Calibri" panose="020F0502020204030204" pitchFamily="34" charset="0"/>
            </a:endParaRPr>
          </a:p>
          <a:p>
            <a:pPr eaLnBrk="1" hangingPunct="1">
              <a:lnSpc>
                <a:spcPct val="80000"/>
              </a:lnSpc>
            </a:pPr>
            <a:endParaRPr lang="en-US" sz="700" dirty="0">
              <a:solidFill>
                <a:srgbClr val="CC0000"/>
              </a:solidFill>
              <a:cs typeface="Calibri" panose="020F0502020204030204" pitchFamily="34" charset="0"/>
            </a:endParaRPr>
          </a:p>
          <a:p>
            <a:pPr eaLnBrk="1" hangingPunct="1">
              <a:lnSpc>
                <a:spcPct val="80000"/>
              </a:lnSpc>
            </a:pPr>
            <a:r>
              <a:rPr lang="en-US" sz="1600" dirty="0">
                <a:cs typeface="Calibri" panose="020F0502020204030204" pitchFamily="34" charset="0"/>
              </a:rPr>
              <a:t>Discussion:</a:t>
            </a:r>
          </a:p>
          <a:p>
            <a:pPr lvl="1" eaLnBrk="1" hangingPunct="1">
              <a:lnSpc>
                <a:spcPct val="200000"/>
              </a:lnSpc>
            </a:pPr>
            <a:r>
              <a:rPr lang="en-US" sz="1400" dirty="0">
                <a:cs typeface="Calibri" panose="020F0502020204030204" pitchFamily="34" charset="0"/>
              </a:rPr>
              <a:t> Please ask any question during the lecture (don’t be shy)</a:t>
            </a:r>
          </a:p>
          <a:p>
            <a:pPr lvl="1" eaLnBrk="1" hangingPunct="1">
              <a:lnSpc>
                <a:spcPct val="200000"/>
              </a:lnSpc>
            </a:pPr>
            <a:r>
              <a:rPr lang="en-US" sz="1400" dirty="0">
                <a:cs typeface="Calibri" panose="020F0502020204030204" pitchFamily="34" charset="0"/>
              </a:rPr>
              <a:t>There is no such thing as a stupid question.</a:t>
            </a:r>
          </a:p>
          <a:p>
            <a:pPr lvl="1" eaLnBrk="1" hangingPunct="1">
              <a:lnSpc>
                <a:spcPct val="200000"/>
              </a:lnSpc>
            </a:pPr>
            <a:r>
              <a:rPr lang="en-US" sz="1400" dirty="0">
                <a:cs typeface="Calibri" panose="020F0502020204030204" pitchFamily="34" charset="0"/>
              </a:rPr>
              <a:t>Answer others’ questions - if you know the answer ;-) </a:t>
            </a:r>
          </a:p>
          <a:p>
            <a:pPr lvl="1" eaLnBrk="1" hangingPunct="1">
              <a:lnSpc>
                <a:spcPct val="200000"/>
              </a:lnSpc>
            </a:pPr>
            <a:r>
              <a:rPr lang="en-US" sz="1400" dirty="0">
                <a:cs typeface="Calibri" panose="020F0502020204030204" pitchFamily="34" charset="0"/>
              </a:rPr>
              <a:t>Learn from others’ questions and answers</a:t>
            </a:r>
          </a:p>
          <a:p>
            <a:pPr eaLnBrk="1" hangingPunct="1">
              <a:lnSpc>
                <a:spcPct val="80000"/>
              </a:lnSpc>
              <a:buFont typeface="Wingdings" pitchFamily="2" charset="2"/>
              <a:buNone/>
            </a:pPr>
            <a:endParaRPr lang="en-US" sz="1500" dirty="0">
              <a:cs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a:t>Logical systems</a:t>
            </a:r>
          </a:p>
          <a:p>
            <a:pPr lvl="1" eaLnBrk="1" hangingPunct="1"/>
            <a:r>
              <a:rPr lang="en-US" sz="1800" dirty="0"/>
              <a:t>Theorem </a:t>
            </a:r>
            <a:r>
              <a:rPr lang="en-US" sz="1800" dirty="0" err="1"/>
              <a:t>provers</a:t>
            </a:r>
            <a:endParaRPr lang="en-US" sz="1800" dirty="0"/>
          </a:p>
          <a:p>
            <a:pPr lvl="1" eaLnBrk="1" hangingPunct="1"/>
            <a:r>
              <a:rPr lang="en-US" sz="1800" dirty="0"/>
              <a:t>NASA fault diagnosis</a:t>
            </a:r>
          </a:p>
          <a:p>
            <a:pPr lvl="1" eaLnBrk="1" hangingPunct="1"/>
            <a:r>
              <a:rPr lang="en-US" sz="1800" dirty="0"/>
              <a:t>Question answering</a:t>
            </a:r>
          </a:p>
          <a:p>
            <a:pPr lvl="1" eaLnBrk="1" hangingPunct="1"/>
            <a:endParaRPr lang="en-US" sz="1800" dirty="0"/>
          </a:p>
          <a:p>
            <a:pPr eaLnBrk="1" hangingPunct="1"/>
            <a:r>
              <a:rPr lang="en-US" sz="2100" dirty="0"/>
              <a:t>Methods:</a:t>
            </a:r>
          </a:p>
          <a:p>
            <a:pPr lvl="1" eaLnBrk="1" hangingPunct="1"/>
            <a:r>
              <a:rPr lang="en-US" sz="1800" dirty="0"/>
              <a:t>Deduction systems</a:t>
            </a:r>
          </a:p>
          <a:p>
            <a:pPr lvl="1" eaLnBrk="1" hangingPunct="1"/>
            <a:r>
              <a:rPr lang="en-US" sz="1800" dirty="0"/>
              <a:t>Constraint satisfaction</a:t>
            </a:r>
          </a:p>
          <a:p>
            <a:pPr lvl="1" eaLnBrk="1" hangingPunct="1"/>
            <a:r>
              <a:rPr lang="en-US" sz="1800" dirty="0" err="1"/>
              <a:t>Satisfiability</a:t>
            </a:r>
            <a:r>
              <a:rPr lang="en-US" sz="1800" dirty="0"/>
              <a:t> solvers (huge advances!)</a:t>
            </a:r>
          </a:p>
        </p:txBody>
      </p:sp>
      <p:pic>
        <p:nvPicPr>
          <p:cNvPr id="19460" name="Picture 4"/>
          <p:cNvPicPr>
            <a:picLocks noChangeAspect="1" noChangeArrowheads="1"/>
          </p:cNvPicPr>
          <p:nvPr/>
        </p:nvPicPr>
        <p:blipFill>
          <a:blip r:embed="rId3"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1699" y="1352550"/>
            <a:ext cx="2357600" cy="2819399"/>
          </a:xfrm>
          <a:prstGeom prst="rect">
            <a:avLst/>
          </a:prstGeom>
          <a:noFill/>
        </p:spPr>
      </p:pic>
      <p:sp>
        <p:nvSpPr>
          <p:cNvPr id="20482" name="Rectangle 2"/>
          <p:cNvSpPr>
            <a:spLocks noGrp="1" noChangeArrowheads="1"/>
          </p:cNvSpPr>
          <p:nvPr>
            <p:ph type="title"/>
          </p:nvPr>
        </p:nvSpPr>
        <p:spPr/>
        <p:txBody>
          <a:bodyPr/>
          <a:lstStyle/>
          <a:p>
            <a:pPr eaLnBrk="1" hangingPunct="1"/>
            <a:r>
              <a:rPr lang="en-US"/>
              <a:t>Game Playing</a:t>
            </a:r>
          </a:p>
        </p:txBody>
      </p:sp>
      <p:sp>
        <p:nvSpPr>
          <p:cNvPr id="551939" name="Rectangle 3"/>
          <p:cNvSpPr>
            <a:spLocks noGrp="1" noChangeArrowheads="1"/>
          </p:cNvSpPr>
          <p:nvPr>
            <p:ph type="body" idx="1"/>
          </p:nvPr>
        </p:nvSpPr>
        <p:spPr>
          <a:xfrm>
            <a:off x="304800" y="971550"/>
            <a:ext cx="8534400" cy="3546873"/>
          </a:xfrm>
        </p:spPr>
        <p:txBody>
          <a:bodyPr/>
          <a:lstStyle/>
          <a:p>
            <a:pPr eaLnBrk="1" hangingPunct="1">
              <a:lnSpc>
                <a:spcPct val="80000"/>
              </a:lnSpc>
            </a:pPr>
            <a:r>
              <a:rPr lang="en-US" sz="1500" dirty="0"/>
              <a:t>Classic Moment: May, '97: Deep Blue vs. Kasparov</a:t>
            </a:r>
          </a:p>
          <a:p>
            <a:pPr lvl="1" eaLnBrk="1" hangingPunct="1">
              <a:lnSpc>
                <a:spcPct val="80000"/>
              </a:lnSpc>
            </a:pPr>
            <a:r>
              <a:rPr lang="en-US" sz="1400" dirty="0"/>
              <a:t>First match won against world champion</a:t>
            </a:r>
          </a:p>
          <a:p>
            <a:pPr lvl="1" eaLnBrk="1" hangingPunct="1">
              <a:lnSpc>
                <a:spcPct val="80000"/>
              </a:lnSpc>
            </a:pPr>
            <a:r>
              <a:rPr lang="en-US" sz="1400" dirty="0"/>
              <a:t>“Intelligent creative” play</a:t>
            </a:r>
          </a:p>
          <a:p>
            <a:pPr lvl="1" eaLnBrk="1" hangingPunct="1">
              <a:lnSpc>
                <a:spcPct val="80000"/>
              </a:lnSpc>
            </a:pPr>
            <a:r>
              <a:rPr lang="en-US" sz="1400" dirty="0"/>
              <a:t>200 million board positions per second</a:t>
            </a:r>
          </a:p>
          <a:p>
            <a:pPr lvl="1" eaLnBrk="1" hangingPunct="1">
              <a:lnSpc>
                <a:spcPct val="80000"/>
              </a:lnSpc>
            </a:pPr>
            <a:r>
              <a:rPr lang="en-US" sz="1400" dirty="0"/>
              <a:t>Humans understood 99.9 of Deep Blue's moves</a:t>
            </a:r>
          </a:p>
          <a:p>
            <a:pPr lvl="1" eaLnBrk="1" hangingPunct="1">
              <a:lnSpc>
                <a:spcPct val="80000"/>
              </a:lnSpc>
            </a:pPr>
            <a:r>
              <a:rPr lang="en-US" sz="1400" dirty="0"/>
              <a:t>Can do about the same now with a PC cluster</a:t>
            </a:r>
          </a:p>
          <a:p>
            <a:pPr eaLnBrk="1" hangingPunct="1">
              <a:lnSpc>
                <a:spcPct val="80000"/>
              </a:lnSpc>
            </a:pPr>
            <a:endParaRPr lang="en-US" sz="800" dirty="0"/>
          </a:p>
          <a:p>
            <a:pPr eaLnBrk="1" hangingPunct="1">
              <a:lnSpc>
                <a:spcPct val="80000"/>
              </a:lnSpc>
            </a:pPr>
            <a:r>
              <a:rPr lang="en-US" sz="1500" dirty="0"/>
              <a:t>Open question:</a:t>
            </a:r>
          </a:p>
          <a:p>
            <a:pPr lvl="1" eaLnBrk="1" hangingPunct="1">
              <a:lnSpc>
                <a:spcPct val="80000"/>
              </a:lnSpc>
            </a:pPr>
            <a:r>
              <a:rPr lang="en-US" sz="1400" dirty="0"/>
              <a:t>How does human cognition deal with the</a:t>
            </a:r>
          </a:p>
          <a:p>
            <a:pPr lvl="1" eaLnBrk="1" hangingPunct="1">
              <a:lnSpc>
                <a:spcPct val="80000"/>
              </a:lnSpc>
              <a:buFont typeface="Wingdings" pitchFamily="2" charset="2"/>
              <a:buNone/>
            </a:pPr>
            <a:r>
              <a:rPr lang="en-US" sz="1400" dirty="0"/>
              <a:t>	search space explosion of chess?</a:t>
            </a:r>
          </a:p>
          <a:p>
            <a:pPr lvl="1" eaLnBrk="1" hangingPunct="1">
              <a:lnSpc>
                <a:spcPct val="80000"/>
              </a:lnSpc>
            </a:pPr>
            <a:r>
              <a:rPr lang="en-US" sz="1400" dirty="0"/>
              <a:t>Or: how can humans compete with computers at all??</a:t>
            </a:r>
          </a:p>
          <a:p>
            <a:pPr eaLnBrk="1" hangingPunct="1">
              <a:lnSpc>
                <a:spcPct val="80000"/>
              </a:lnSpc>
            </a:pPr>
            <a:endParaRPr lang="en-US" sz="800" dirty="0"/>
          </a:p>
          <a:p>
            <a:pPr eaLnBrk="1" hangingPunct="1">
              <a:lnSpc>
                <a:spcPct val="80000"/>
              </a:lnSpc>
            </a:pPr>
            <a:r>
              <a:rPr lang="en-US" sz="1500" dirty="0"/>
              <a:t>1996: Kasparov Beats Deep Blue</a:t>
            </a:r>
          </a:p>
          <a:p>
            <a:pPr eaLnBrk="1" hangingPunct="1">
              <a:lnSpc>
                <a:spcPct val="80000"/>
              </a:lnSpc>
              <a:buFont typeface="Wingdings" pitchFamily="2" charset="2"/>
              <a:buNone/>
            </a:pPr>
            <a:r>
              <a:rPr lang="en-US" sz="1400" dirty="0"/>
              <a:t>	</a:t>
            </a:r>
            <a:r>
              <a:rPr lang="en-US" sz="1400" dirty="0">
                <a:solidFill>
                  <a:schemeClr val="tx1"/>
                </a:solidFill>
              </a:rPr>
              <a:t>“I could feel --- I could smell --- a new kind of intelligence across the table.”</a:t>
            </a:r>
          </a:p>
          <a:p>
            <a:pPr eaLnBrk="1" hangingPunct="1">
              <a:lnSpc>
                <a:spcPct val="80000"/>
              </a:lnSpc>
            </a:pPr>
            <a:endParaRPr lang="en-US" sz="800" dirty="0"/>
          </a:p>
          <a:p>
            <a:pPr eaLnBrk="1" hangingPunct="1">
              <a:lnSpc>
                <a:spcPct val="80000"/>
              </a:lnSpc>
            </a:pPr>
            <a:r>
              <a:rPr lang="en-US" sz="1500" dirty="0"/>
              <a:t>1997: Deep Blue Beats Kasparov</a:t>
            </a:r>
          </a:p>
          <a:p>
            <a:pPr eaLnBrk="1" hangingPunct="1">
              <a:lnSpc>
                <a:spcPct val="80000"/>
              </a:lnSpc>
              <a:buFont typeface="Wingdings" pitchFamily="2" charset="2"/>
              <a:buNone/>
            </a:pPr>
            <a:r>
              <a:rPr lang="en-US" sz="1500" b="1" dirty="0"/>
              <a:t>	</a:t>
            </a:r>
            <a:r>
              <a:rPr lang="en-US" sz="1400" dirty="0">
                <a:solidFill>
                  <a:schemeClr val="tx1"/>
                </a:solidFill>
              </a:rPr>
              <a:t>“Deep Blue hasn't proven anything.”</a:t>
            </a:r>
          </a:p>
          <a:p>
            <a:pPr eaLnBrk="1" hangingPunct="1">
              <a:lnSpc>
                <a:spcPct val="80000"/>
              </a:lnSpc>
            </a:pPr>
            <a:endParaRPr lang="en-US" sz="400" dirty="0"/>
          </a:p>
          <a:p>
            <a:pPr eaLnBrk="1" hangingPunct="1">
              <a:lnSpc>
                <a:spcPct val="80000"/>
              </a:lnSpc>
            </a:pPr>
            <a:r>
              <a:rPr lang="en-US" sz="1500" dirty="0"/>
              <a:t>Huge game-playing advances recently, e.g. in Go!</a:t>
            </a:r>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a:solidFill>
                  <a:schemeClr val="accent6"/>
                </a:solidFill>
              </a:rPr>
              <a:t>Applied AI involves many kinds of automation</a:t>
            </a:r>
          </a:p>
          <a:p>
            <a:pPr marL="886993" lvl="2">
              <a:buClrTx/>
            </a:pPr>
            <a:r>
              <a:rPr lang="en-US" dirty="0"/>
              <a:t>Scheduling, e.g. airline routing, military</a:t>
            </a:r>
          </a:p>
          <a:p>
            <a:pPr marL="886993" lvl="2">
              <a:buClrTx/>
            </a:pPr>
            <a:r>
              <a:rPr lang="en-US" dirty="0"/>
              <a:t>Route planning, e.g. Google maps</a:t>
            </a:r>
          </a:p>
          <a:p>
            <a:pPr marL="886993" lvl="2">
              <a:buClrTx/>
            </a:pPr>
            <a:r>
              <a:rPr lang="en-US" dirty="0"/>
              <a:t>Medical diagnosis</a:t>
            </a:r>
          </a:p>
          <a:p>
            <a:pPr marL="886993" lvl="2">
              <a:buClrTx/>
            </a:pPr>
            <a:r>
              <a:rPr lang="en-US" dirty="0"/>
              <a:t>Web search engines</a:t>
            </a:r>
          </a:p>
          <a:p>
            <a:pPr marL="886993" lvl="2">
              <a:buClrTx/>
            </a:pPr>
            <a:r>
              <a:rPr lang="en-US" dirty="0"/>
              <a:t>Spam classifiers</a:t>
            </a:r>
          </a:p>
          <a:p>
            <a:pPr marL="886993" lvl="2">
              <a:buClrTx/>
            </a:pPr>
            <a:r>
              <a:rPr lang="en-US" dirty="0"/>
              <a:t>Automated help desks</a:t>
            </a:r>
          </a:p>
          <a:p>
            <a:pPr marL="886993" lvl="2">
              <a:buClrTx/>
            </a:pPr>
            <a:r>
              <a:rPr lang="en-US" dirty="0"/>
              <a:t>Fraud detection</a:t>
            </a:r>
          </a:p>
          <a:p>
            <a:pPr marL="886993" lvl="2">
              <a:buClrTx/>
            </a:pPr>
            <a:r>
              <a:rPr lang="en-US" dirty="0"/>
              <a:t>Product recommendations</a:t>
            </a:r>
          </a:p>
          <a:p>
            <a:pPr marL="886993" lvl="2">
              <a:buClrTx/>
            </a:pPr>
            <a:r>
              <a:rPr lang="en-US" dirty="0"/>
              <a:t>… Lots more!</a:t>
            </a:r>
          </a:p>
        </p:txBody>
      </p:sp>
    </p:spTree>
    <p:extLst>
      <p:ext uri="{BB962C8B-B14F-4D97-AF65-F5344CB8AC3E}">
        <p14:creationId xmlns:p14="http://schemas.microsoft.com/office/powerpoint/2010/main" val="94894301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a:t>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percepts, environment,</a:t>
            </a:r>
            <a:r>
              <a:rPr lang="en-US" sz="1600" dirty="0"/>
              <a:t> and </a:t>
            </a:r>
            <a:r>
              <a:rPr lang="en-US" sz="1600" b="1" dirty="0"/>
              <a:t>action space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a variety of problem types</a:t>
            </a:r>
          </a:p>
          <a:p>
            <a:pPr marL="629825" lvl="1" indent="-257168">
              <a:lnSpc>
                <a:spcPct val="80000"/>
              </a:lnSpc>
              <a:spcBef>
                <a:spcPts val="554"/>
              </a:spcBef>
              <a:buSzPct val="100000"/>
            </a:pPr>
            <a:r>
              <a:rPr lang="en-US" sz="1600" dirty="0">
                <a:cs typeface="Arial" charset="0"/>
              </a:rPr>
              <a:t>Learning to recognize when and how a new problem can be solved with an existing technique</a:t>
            </a:r>
          </a:p>
          <a:p>
            <a:pPr marL="342892" indent="-342892">
              <a:spcBef>
                <a:spcPts val="1125"/>
              </a:spcBef>
              <a:buClrTx/>
            </a:pPr>
            <a:endParaRPr lang="en-US" sz="1600" dirty="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p:cNvPicPr preferRelativeResize="0">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5791200" y="1122226"/>
            <a:ext cx="2819399" cy="2207151"/>
          </a:xfrm>
          <a:prstGeom prst="rect">
            <a:avLst/>
          </a:prstGeom>
          <a:noFill/>
        </p:spPr>
      </p:pic>
    </p:spTree>
    <p:extLst>
      <p:ext uri="{BB962C8B-B14F-4D97-AF65-F5344CB8AC3E}">
        <p14:creationId xmlns:p14="http://schemas.microsoft.com/office/powerpoint/2010/main" val="2800530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sp>
        <p:nvSpPr>
          <p:cNvPr id="21" name="TextBox 20"/>
          <p:cNvSpPr txBox="1"/>
          <p:nvPr/>
        </p:nvSpPr>
        <p:spPr>
          <a:xfrm>
            <a:off x="6594241" y="4854773"/>
            <a:ext cx="2549759" cy="307777"/>
          </a:xfrm>
          <a:prstGeom prst="rect">
            <a:avLst/>
          </a:prstGeom>
          <a:noFill/>
        </p:spPr>
        <p:txBody>
          <a:bodyPr wrap="none" rtlCol="0">
            <a:spAutoFit/>
          </a:bodyPr>
          <a:lstStyle/>
          <a:p>
            <a:r>
              <a:rPr lang="en-US" sz="1400" dirty="0">
                <a:solidFill>
                  <a:srgbClr val="FF0000"/>
                </a:solidFill>
                <a:latin typeface="Calibri"/>
                <a:cs typeface="Calibri"/>
              </a:rPr>
              <a:t>Demo1: pacman-l1.mp4 or L1D2</a:t>
            </a:r>
          </a:p>
        </p:txBody>
      </p:sp>
    </p:spTree>
    <p:extLst>
      <p:ext uri="{BB962C8B-B14F-4D97-AF65-F5344CB8AC3E}">
        <p14:creationId xmlns:p14="http://schemas.microsoft.com/office/powerpoint/2010/main" val="273894562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4269074" y="1200150"/>
            <a:ext cx="4644450" cy="3486149"/>
          </a:xfrm>
          <a:prstGeom prst="rect">
            <a:avLst/>
          </a:prstGeom>
          <a:noFill/>
        </p:spPr>
      </p:pic>
      <p:sp>
        <p:nvSpPr>
          <p:cNvPr id="25602" name="Rectangle 2"/>
          <p:cNvSpPr>
            <a:spLocks noGrp="1" noChangeArrowheads="1"/>
          </p:cNvSpPr>
          <p:nvPr>
            <p:ph type="title"/>
          </p:nvPr>
        </p:nvSpPr>
        <p:spPr/>
        <p:txBody>
          <a:bodyPr/>
          <a:lstStyle/>
          <a:p>
            <a:pPr eaLnBrk="1" hangingPunct="1"/>
            <a:r>
              <a:rPr lang="en-US">
                <a:solidFill>
                  <a:schemeClr val="tx1"/>
                </a:solidFill>
              </a:rPr>
              <a:t>Course Topics</a:t>
            </a:r>
          </a:p>
        </p:txBody>
      </p:sp>
      <p:sp>
        <p:nvSpPr>
          <p:cNvPr id="25603" name="Rectangle 3"/>
          <p:cNvSpPr>
            <a:spLocks noGrp="1" noChangeArrowheads="1"/>
          </p:cNvSpPr>
          <p:nvPr>
            <p:ph type="body" idx="1"/>
          </p:nvPr>
        </p:nvSpPr>
        <p:spPr>
          <a:xfrm>
            <a:off x="533400" y="1123950"/>
            <a:ext cx="6172200" cy="3657600"/>
          </a:xfrm>
        </p:spPr>
        <p:txBody>
          <a:bodyPr/>
          <a:lstStyle/>
          <a:p>
            <a:pPr eaLnBrk="1" hangingPunct="1">
              <a:lnSpc>
                <a:spcPct val="90000"/>
              </a:lnSpc>
            </a:pPr>
            <a:r>
              <a:rPr lang="en-US" sz="1800" dirty="0"/>
              <a:t>Part I: Making Decisions</a:t>
            </a:r>
          </a:p>
          <a:p>
            <a:pPr lvl="1" eaLnBrk="1" hangingPunct="1">
              <a:lnSpc>
                <a:spcPct val="90000"/>
              </a:lnSpc>
            </a:pPr>
            <a:r>
              <a:rPr lang="en-US" sz="1500" dirty="0"/>
              <a:t>Fast search / planning</a:t>
            </a:r>
          </a:p>
          <a:p>
            <a:pPr lvl="1" eaLnBrk="1" hangingPunct="1">
              <a:lnSpc>
                <a:spcPct val="90000"/>
              </a:lnSpc>
            </a:pPr>
            <a:r>
              <a:rPr lang="en-US" sz="1500" dirty="0"/>
              <a:t>Constraint satisfaction</a:t>
            </a:r>
          </a:p>
          <a:p>
            <a:pPr lvl="1" eaLnBrk="1" hangingPunct="1">
              <a:lnSpc>
                <a:spcPct val="90000"/>
              </a:lnSpc>
            </a:pPr>
            <a:r>
              <a:rPr lang="en-US" sz="1500" dirty="0"/>
              <a:t>Adversarial and uncertain search</a:t>
            </a:r>
          </a:p>
          <a:p>
            <a:pPr eaLnBrk="1" hangingPunct="1">
              <a:lnSpc>
                <a:spcPct val="90000"/>
              </a:lnSpc>
            </a:pPr>
            <a:endParaRPr lang="en-US" sz="1800" dirty="0"/>
          </a:p>
          <a:p>
            <a:pPr eaLnBrk="1" hangingPunct="1">
              <a:lnSpc>
                <a:spcPct val="90000"/>
              </a:lnSpc>
            </a:pPr>
            <a:r>
              <a:rPr lang="en-US" sz="1800" dirty="0"/>
              <a:t>Part II: Reasoning under Uncertainty</a:t>
            </a:r>
          </a:p>
          <a:p>
            <a:pPr lvl="1" eaLnBrk="1" hangingPunct="1">
              <a:lnSpc>
                <a:spcPct val="90000"/>
              </a:lnSpc>
            </a:pPr>
            <a:r>
              <a:rPr lang="en-US" sz="1500" dirty="0" err="1"/>
              <a:t>Bayes</a:t>
            </a:r>
            <a:r>
              <a:rPr lang="en-US" sz="1500" dirty="0"/>
              <a:t>’ nets</a:t>
            </a:r>
          </a:p>
          <a:p>
            <a:pPr lvl="1" eaLnBrk="1" hangingPunct="1">
              <a:lnSpc>
                <a:spcPct val="90000"/>
              </a:lnSpc>
            </a:pPr>
            <a:r>
              <a:rPr lang="en-US" sz="1500" dirty="0"/>
              <a:t>Decision theory</a:t>
            </a:r>
          </a:p>
          <a:p>
            <a:pPr lvl="1" eaLnBrk="1" hangingPunct="1">
              <a:lnSpc>
                <a:spcPct val="90000"/>
              </a:lnSpc>
            </a:pPr>
            <a:r>
              <a:rPr lang="en-US" sz="1500" dirty="0"/>
              <a:t>Machine learning</a:t>
            </a:r>
          </a:p>
          <a:p>
            <a:pPr eaLnBrk="1" hangingPunct="1">
              <a:lnSpc>
                <a:spcPct val="90000"/>
              </a:lnSpc>
            </a:pPr>
            <a:endParaRPr lang="en-US" sz="1800" dirty="0"/>
          </a:p>
          <a:p>
            <a:pPr eaLnBrk="1" hangingPunct="1">
              <a:lnSpc>
                <a:spcPct val="90000"/>
              </a:lnSpc>
            </a:pPr>
            <a:r>
              <a:rPr lang="en-US" sz="1800" dirty="0"/>
              <a:t>Throughout: Applications</a:t>
            </a:r>
          </a:p>
          <a:p>
            <a:pPr lvl="1" eaLnBrk="1" hangingPunct="1">
              <a:lnSpc>
                <a:spcPct val="90000"/>
              </a:lnSpc>
            </a:pPr>
            <a:r>
              <a:rPr lang="en-US" sz="1500" dirty="0"/>
              <a:t>Natural language, vision, robotics, games, …</a:t>
            </a:r>
          </a:p>
        </p:txBody>
      </p:sp>
    </p:spTree>
    <p:extLst>
      <p:ext uri="{BB962C8B-B14F-4D97-AF65-F5344CB8AC3E}">
        <p14:creationId xmlns:p14="http://schemas.microsoft.com/office/powerpoint/2010/main" val="2353437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533400" y="1123950"/>
            <a:ext cx="6781800" cy="3581400"/>
          </a:xfrm>
        </p:spPr>
        <p:txBody>
          <a:bodyPr/>
          <a:lstStyle/>
          <a:p>
            <a:pPr eaLnBrk="1" hangingPunct="1">
              <a:lnSpc>
                <a:spcPct val="80000"/>
              </a:lnSpc>
            </a:pPr>
            <a:r>
              <a:rPr lang="en-US" sz="1800" b="1" dirty="0"/>
              <a:t>Prerequisites:</a:t>
            </a:r>
          </a:p>
          <a:p>
            <a:pPr lvl="1" eaLnBrk="1" hangingPunct="1">
              <a:lnSpc>
                <a:spcPct val="200000"/>
              </a:lnSpc>
            </a:pPr>
            <a:r>
              <a:rPr lang="en-US" sz="1400" dirty="0"/>
              <a:t>Required: Data Structures and Algorithms</a:t>
            </a:r>
          </a:p>
          <a:p>
            <a:pPr lvl="1" eaLnBrk="1" hangingPunct="1">
              <a:lnSpc>
                <a:spcPct val="200000"/>
              </a:lnSpc>
            </a:pPr>
            <a:r>
              <a:rPr lang="en-US" sz="1400" dirty="0"/>
              <a:t>There will be a lot of </a:t>
            </a:r>
            <a:r>
              <a:rPr lang="en-US" sz="1400" b="1" dirty="0"/>
              <a:t>math</a:t>
            </a:r>
            <a:r>
              <a:rPr lang="en-US" sz="1400" dirty="0"/>
              <a:t> and </a:t>
            </a:r>
            <a:r>
              <a:rPr lang="en-US" sz="1400" b="1" dirty="0"/>
              <a:t>programming</a:t>
            </a:r>
          </a:p>
          <a:p>
            <a:pPr lvl="1" eaLnBrk="1" hangingPunct="1">
              <a:lnSpc>
                <a:spcPct val="200000"/>
              </a:lnSpc>
            </a:pPr>
            <a:r>
              <a:rPr lang="en-US" sz="1400" dirty="0"/>
              <a:t>background in data structures and algorithms, linear algebra, and</a:t>
            </a:r>
          </a:p>
          <a:p>
            <a:pPr lvl="1" eaLnBrk="1" hangingPunct="1">
              <a:lnSpc>
                <a:spcPct val="200000"/>
              </a:lnSpc>
              <a:buNone/>
            </a:pPr>
            <a:r>
              <a:rPr lang="en-US" sz="1400" dirty="0"/>
              <a:t>probability will all be helpful.</a:t>
            </a:r>
          </a:p>
          <a:p>
            <a:pPr lvl="1" eaLnBrk="1" hangingPunct="1">
              <a:lnSpc>
                <a:spcPct val="200000"/>
              </a:lnSpc>
            </a:pPr>
            <a:r>
              <a:rPr lang="en-US" sz="1400" dirty="0"/>
              <a:t>You should be prepared to review basic probability on your own if it is</a:t>
            </a:r>
          </a:p>
          <a:p>
            <a:pPr lvl="1" eaLnBrk="1" hangingPunct="1">
              <a:lnSpc>
                <a:spcPct val="200000"/>
              </a:lnSpc>
              <a:buNone/>
            </a:pPr>
            <a:r>
              <a:rPr lang="en-US" sz="1400" dirty="0"/>
              <a:t>not fresh in your head.</a:t>
            </a:r>
          </a:p>
        </p:txBody>
      </p:sp>
    </p:spTree>
    <p:extLst>
      <p:ext uri="{BB962C8B-B14F-4D97-AF65-F5344CB8AC3E}">
        <p14:creationId xmlns:p14="http://schemas.microsoft.com/office/powerpoint/2010/main" val="411171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533400" y="1123950"/>
            <a:ext cx="7620000" cy="3886200"/>
          </a:xfrm>
        </p:spPr>
        <p:txBody>
          <a:bodyPr/>
          <a:lstStyle/>
          <a:p>
            <a:r>
              <a:rPr lang="en-US" sz="1800" b="1" dirty="0"/>
              <a:t>Assignments:</a:t>
            </a:r>
            <a:endParaRPr lang="en-US" sz="1800" dirty="0"/>
          </a:p>
          <a:p>
            <a:pPr lvl="1"/>
            <a:r>
              <a:rPr lang="en-US" sz="1400" b="1" i="1" u="sng" dirty="0"/>
              <a:t>Quizzes:</a:t>
            </a:r>
            <a:r>
              <a:rPr lang="en-US" sz="1400" b="1" dirty="0"/>
              <a:t> </a:t>
            </a:r>
            <a:r>
              <a:rPr lang="en-US" sz="1400" dirty="0"/>
              <a:t>there will be several quizzes randomly given</a:t>
            </a:r>
          </a:p>
          <a:p>
            <a:pPr lvl="1"/>
            <a:r>
              <a:rPr lang="en-US" sz="1400" b="1" i="1" u="sng" dirty="0"/>
              <a:t>Homework assignments</a:t>
            </a:r>
            <a:r>
              <a:rPr lang="en-US" sz="1400" b="1" u="sng" dirty="0"/>
              <a:t>:</a:t>
            </a:r>
            <a:r>
              <a:rPr lang="en-US" sz="1400" dirty="0"/>
              <a:t> there will be several homework assignments during the semester. </a:t>
            </a:r>
          </a:p>
          <a:p>
            <a:pPr lvl="1"/>
            <a:r>
              <a:rPr lang="en-US" sz="1400" b="1" i="1" u="sng" dirty="0"/>
              <a:t>Group Project:</a:t>
            </a:r>
            <a:r>
              <a:rPr lang="en-US" sz="1400" b="1" dirty="0"/>
              <a:t> </a:t>
            </a:r>
            <a:r>
              <a:rPr lang="en-US" sz="1400" dirty="0"/>
              <a:t>  5 programming projects: Python, groups of 1 or 2 </a:t>
            </a:r>
          </a:p>
          <a:p>
            <a:pPr marL="342891" lvl="1" indent="0">
              <a:buNone/>
            </a:pPr>
            <a:r>
              <a:rPr lang="en-US" sz="1400" dirty="0"/>
              <a:t>	</a:t>
            </a:r>
            <a:r>
              <a:rPr lang="en-US" sz="1400" dirty="0">
                <a:solidFill>
                  <a:srgbClr val="C00000"/>
                </a:solidFill>
              </a:rPr>
              <a:t>(Programming Language: Course programming projects will be in Python.) </a:t>
            </a:r>
          </a:p>
          <a:p>
            <a:pPr lvl="1"/>
            <a:r>
              <a:rPr lang="en-US" sz="1400" b="1" i="1" dirty="0"/>
              <a:t>Research project: </a:t>
            </a:r>
            <a:r>
              <a:rPr lang="en-US" sz="1400" dirty="0"/>
              <a:t>Develop a Research Question, Find Sources: Reading and Note Taking, Evaluate Sources, Establish a Working Bibliography, Prepare to Write: Consider Audience and Purpose, Put It All Together.</a:t>
            </a:r>
            <a:endParaRPr lang="en-US" sz="1400" dirty="0">
              <a:solidFill>
                <a:srgbClr val="C00000"/>
              </a:solidFill>
            </a:endParaRPr>
          </a:p>
          <a:p>
            <a:pPr lvl="1"/>
            <a:r>
              <a:rPr lang="en-US" sz="1400" b="1" i="1" u="sng" dirty="0"/>
              <a:t>Exams</a:t>
            </a:r>
            <a:r>
              <a:rPr lang="en-US" sz="1400" b="1" dirty="0"/>
              <a:t>: </a:t>
            </a:r>
            <a:r>
              <a:rPr lang="en-US" sz="1400" dirty="0"/>
              <a:t>One Midterm Exam and One Final Exam. Closed book tests will cover the course material.  </a:t>
            </a:r>
          </a:p>
          <a:p>
            <a:pPr lvl="1"/>
            <a:r>
              <a:rPr lang="en-US" sz="1400" dirty="0"/>
              <a:t>Assignments are always due on the announced day and time. There will be a late submission penalty of 20%/day after the due date for homework and project assignments unless it is approved by the instructor.  Cutoff date for assignments is 5 days after due date!  Exams must be taken as scheduled except in cases of extenuating circumstances such as a documented emergency. </a:t>
            </a:r>
          </a:p>
          <a:p>
            <a:r>
              <a:rPr lang="en-US" sz="1700" dirty="0"/>
              <a:t>Participation can help on margins</a:t>
            </a:r>
          </a:p>
          <a:p>
            <a:pPr lvl="1"/>
            <a:endParaRPr lang="en-US" sz="1400" dirty="0"/>
          </a:p>
          <a:p>
            <a:pPr eaLnBrk="1" hangingPunct="1">
              <a:lnSpc>
                <a:spcPct val="80000"/>
              </a:lnSpc>
            </a:pPr>
            <a:endParaRPr lang="en-US" sz="1400" dirty="0"/>
          </a:p>
        </p:txBody>
      </p:sp>
    </p:spTree>
    <p:extLst>
      <p:ext uri="{BB962C8B-B14F-4D97-AF65-F5344CB8AC3E}">
        <p14:creationId xmlns:p14="http://schemas.microsoft.com/office/powerpoint/2010/main" val="265961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685800" y="1123950"/>
            <a:ext cx="5638800" cy="3394472"/>
          </a:xfrm>
        </p:spPr>
        <p:txBody>
          <a:bodyPr/>
          <a:lstStyle/>
          <a:p>
            <a:r>
              <a:rPr lang="en-US" sz="1800" dirty="0"/>
              <a:t> </a:t>
            </a:r>
            <a:r>
              <a:rPr lang="en-US" sz="1800" b="1" dirty="0"/>
              <a:t>Grading:</a:t>
            </a:r>
            <a:endParaRPr lang="en-US" sz="1800" dirty="0"/>
          </a:p>
          <a:p>
            <a:pPr lvl="1"/>
            <a:r>
              <a:rPr lang="en-US" sz="1800" b="1" dirty="0"/>
              <a:t>Midterm Exam:</a:t>
            </a:r>
            <a:r>
              <a:rPr lang="en-US" sz="1800" dirty="0"/>
              <a:t> 20%</a:t>
            </a:r>
          </a:p>
          <a:p>
            <a:pPr lvl="1"/>
            <a:r>
              <a:rPr lang="en-US" sz="1800" b="1" dirty="0"/>
              <a:t>Projects:</a:t>
            </a:r>
            <a:r>
              <a:rPr lang="ar-SA" sz="1800" dirty="0"/>
              <a:t>10</a:t>
            </a:r>
            <a:r>
              <a:rPr lang="en-US" sz="1800" dirty="0"/>
              <a:t>%</a:t>
            </a:r>
          </a:p>
          <a:p>
            <a:pPr lvl="1"/>
            <a:r>
              <a:rPr lang="en-US" sz="1800" b="1" dirty="0"/>
              <a:t>Homework Assignments:</a:t>
            </a:r>
            <a:r>
              <a:rPr lang="en-US" sz="1800" dirty="0"/>
              <a:t> 10%</a:t>
            </a:r>
          </a:p>
          <a:p>
            <a:pPr lvl="1"/>
            <a:r>
              <a:rPr lang="en-US" sz="1800" b="1" dirty="0"/>
              <a:t>Research project: </a:t>
            </a:r>
            <a:r>
              <a:rPr lang="en-US" sz="1800" dirty="0"/>
              <a:t>15%</a:t>
            </a:r>
          </a:p>
          <a:p>
            <a:pPr lvl="1"/>
            <a:r>
              <a:rPr lang="en-US" sz="1800" b="1" dirty="0"/>
              <a:t>Quizzes:</a:t>
            </a:r>
            <a:r>
              <a:rPr lang="en-US" sz="1800" dirty="0"/>
              <a:t> </a:t>
            </a:r>
            <a:r>
              <a:rPr lang="ar-SA" sz="1800" dirty="0"/>
              <a:t>5</a:t>
            </a:r>
            <a:r>
              <a:rPr lang="en-US" sz="1800" dirty="0"/>
              <a:t>%</a:t>
            </a:r>
          </a:p>
          <a:p>
            <a:pPr lvl="1"/>
            <a:r>
              <a:rPr lang="en-US" sz="1800" b="1" dirty="0"/>
              <a:t>Final Exam:</a:t>
            </a:r>
            <a:r>
              <a:rPr lang="en-US" sz="1800" dirty="0"/>
              <a:t> 40%</a:t>
            </a:r>
          </a:p>
          <a:p>
            <a:pPr marL="342891" lvl="1" indent="0">
              <a:buNone/>
            </a:pPr>
            <a:endParaRPr lang="en-US" sz="1800" dirty="0"/>
          </a:p>
          <a:p>
            <a:r>
              <a:rPr lang="en-US" sz="2000" b="1" dirty="0"/>
              <a:t>Total score that can be achieved: </a:t>
            </a:r>
            <a:r>
              <a:rPr lang="en-US" sz="2000" b="1" dirty="0">
                <a:solidFill>
                  <a:srgbClr val="008000"/>
                </a:solidFill>
              </a:rPr>
              <a:t>100</a:t>
            </a:r>
          </a:p>
          <a:p>
            <a:pPr eaLnBrk="1" hangingPunct="1">
              <a:lnSpc>
                <a:spcPct val="80000"/>
              </a:lnSpc>
            </a:pPr>
            <a:endParaRPr lang="en-US" sz="400" dirty="0"/>
          </a:p>
          <a:p>
            <a:pPr eaLnBrk="1" hangingPunct="1">
              <a:lnSpc>
                <a:spcPct val="80000"/>
              </a:lnSpc>
              <a:buFont typeface="Wingdings" pitchFamily="2" charset="2"/>
              <a:buNone/>
            </a:pPr>
            <a:endParaRPr lang="en-US" sz="1500" dirty="0"/>
          </a:p>
        </p:txBody>
      </p:sp>
    </p:spTree>
    <p:extLst>
      <p:ext uri="{BB962C8B-B14F-4D97-AF65-F5344CB8AC3E}">
        <p14:creationId xmlns:p14="http://schemas.microsoft.com/office/powerpoint/2010/main" val="299488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685800" y="1123950"/>
            <a:ext cx="8077200" cy="3394472"/>
          </a:xfrm>
        </p:spPr>
        <p:txBody>
          <a:bodyPr/>
          <a:lstStyle/>
          <a:p>
            <a:r>
              <a:rPr lang="en-US" sz="2000" b="1" dirty="0"/>
              <a:t>Meeting time and place: </a:t>
            </a:r>
          </a:p>
          <a:p>
            <a:pPr lvl="1"/>
            <a:r>
              <a:rPr lang="en-US" sz="2000" b="1" dirty="0"/>
              <a:t>Office:</a:t>
            </a:r>
            <a:r>
              <a:rPr lang="en-US" sz="2000" dirty="0"/>
              <a:t> Department of Computer Science (office #1148)</a:t>
            </a:r>
            <a:br>
              <a:rPr lang="en-US" sz="2000" dirty="0"/>
            </a:br>
            <a:endParaRPr lang="en-US" sz="2000" dirty="0"/>
          </a:p>
          <a:p>
            <a:pPr lvl="1"/>
            <a:r>
              <a:rPr lang="en-US" sz="2000" b="1" dirty="0"/>
              <a:t>Office hours:</a:t>
            </a:r>
            <a:r>
              <a:rPr lang="en-US" sz="2000" dirty="0"/>
              <a:t> Due to the COVID-19 pandemic restrictions, there will be no in-person office hours. Please email me if you have any question. If necessary, I will arrange a phone call or a virtual meeting</a:t>
            </a:r>
          </a:p>
          <a:p>
            <a:pPr lvl="1"/>
            <a:r>
              <a:rPr lang="en-US" sz="2000" b="1" dirty="0"/>
              <a:t>Email:</a:t>
            </a:r>
            <a:r>
              <a:rPr lang="en-US" sz="2000" dirty="0"/>
              <a:t> </a:t>
            </a:r>
            <a:r>
              <a:rPr lang="en-US" sz="2000" dirty="0">
                <a:solidFill>
                  <a:srgbClr val="0070C0"/>
                </a:solidFill>
              </a:rPr>
              <a:t>Hssuwat@uqu.edu.sa</a:t>
            </a:r>
          </a:p>
          <a:p>
            <a:pPr marL="0" indent="0">
              <a:buNone/>
            </a:pPr>
            <a:endParaRPr lang="en-US" dirty="0"/>
          </a:p>
        </p:txBody>
      </p:sp>
    </p:spTree>
    <p:extLst>
      <p:ext uri="{BB962C8B-B14F-4D97-AF65-F5344CB8AC3E}">
        <p14:creationId xmlns:p14="http://schemas.microsoft.com/office/powerpoint/2010/main" val="4054953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514600" y="1047750"/>
            <a:ext cx="4267200" cy="3394472"/>
          </a:xfrm>
        </p:spPr>
        <p:txBody>
          <a:bodyPr/>
          <a:lstStyle/>
          <a:p>
            <a:pPr eaLnBrk="1" hangingPunct="1">
              <a:lnSpc>
                <a:spcPct val="80000"/>
              </a:lnSpc>
            </a:pPr>
            <a:r>
              <a:rPr lang="en-US" sz="1600" dirty="0"/>
              <a:t>Not required, but for students who want to read more we recommend</a:t>
            </a:r>
          </a:p>
          <a:p>
            <a:pPr lvl="1" eaLnBrk="1" hangingPunct="1">
              <a:lnSpc>
                <a:spcPct val="80000"/>
              </a:lnSpc>
            </a:pPr>
            <a:endParaRPr lang="en-US" sz="800" dirty="0"/>
          </a:p>
          <a:p>
            <a:pPr lvl="1" eaLnBrk="1" hangingPunct="1">
              <a:lnSpc>
                <a:spcPct val="80000"/>
              </a:lnSpc>
            </a:pPr>
            <a:r>
              <a:rPr lang="en-US" sz="1400" dirty="0"/>
              <a:t>Russell &amp; </a:t>
            </a:r>
            <a:r>
              <a:rPr lang="en-US" sz="1400" dirty="0" err="1"/>
              <a:t>Norvig</a:t>
            </a:r>
            <a:r>
              <a:rPr lang="en-US" sz="1400" dirty="0"/>
              <a:t>, AI: A Modern Approach, 3</a:t>
            </a:r>
            <a:r>
              <a:rPr lang="en-US" sz="1400" baseline="30000" dirty="0"/>
              <a:t>rd</a:t>
            </a:r>
            <a:r>
              <a:rPr lang="en-US" sz="1400" dirty="0"/>
              <a:t> Ed.</a:t>
            </a:r>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r>
              <a:rPr lang="en-US" sz="1400" dirty="0"/>
              <a:t>Warning: Not a course textbook, so our presentation does not necessarily follow the presentation in the book.</a:t>
            </a:r>
          </a:p>
          <a:p>
            <a:pPr eaLnBrk="1" hangingPunct="1">
              <a:lnSpc>
                <a:spcPct val="80000"/>
              </a:lnSpc>
            </a:pPr>
            <a:endParaRPr lang="en-US" sz="1600" dirty="0"/>
          </a:p>
          <a:p>
            <a:pPr eaLnBrk="1" hangingPunct="1">
              <a:lnSpc>
                <a:spcPct val="80000"/>
              </a:lnSpc>
              <a:buFont typeface="Wingdings" pitchFamily="2" charset="2"/>
              <a:buNone/>
            </a:pPr>
            <a:endParaRPr lang="en-US" sz="1600" dirty="0"/>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3886200"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Acknowledgements</a:t>
            </a:r>
          </a:p>
        </p:txBody>
      </p:sp>
      <p:sp>
        <p:nvSpPr>
          <p:cNvPr id="8195" name="Rectangle 3"/>
          <p:cNvSpPr>
            <a:spLocks noGrp="1" noChangeArrowheads="1"/>
          </p:cNvSpPr>
          <p:nvPr>
            <p:ph type="body" idx="1"/>
          </p:nvPr>
        </p:nvSpPr>
        <p:spPr>
          <a:xfrm>
            <a:off x="685800" y="1123950"/>
            <a:ext cx="8077200" cy="3394472"/>
          </a:xfrm>
        </p:spPr>
        <p:txBody>
          <a:bodyPr/>
          <a:lstStyle/>
          <a:p>
            <a:r>
              <a:rPr lang="en-US" sz="2000" b="1" dirty="0"/>
              <a:t>Dan Klein</a:t>
            </a:r>
          </a:p>
          <a:p>
            <a:r>
              <a:rPr lang="en-US" sz="2000" b="1" dirty="0"/>
              <a:t> Pieter </a:t>
            </a:r>
            <a:r>
              <a:rPr lang="en-US" sz="2000" b="1" dirty="0" err="1"/>
              <a:t>Abbeel</a:t>
            </a:r>
            <a:endParaRPr lang="en-US" sz="2000" b="1" dirty="0"/>
          </a:p>
          <a:p>
            <a:r>
              <a:rPr lang="en-US" sz="2000" b="1" dirty="0"/>
              <a:t>Stuart Russell</a:t>
            </a:r>
          </a:p>
          <a:p>
            <a:r>
              <a:rPr lang="en-US" sz="2000" b="1" dirty="0"/>
              <a:t>Brad Miller</a:t>
            </a:r>
          </a:p>
          <a:p>
            <a:r>
              <a:rPr lang="en-US" sz="2000" b="1" dirty="0"/>
              <a:t>Nick Hay</a:t>
            </a:r>
          </a:p>
          <a:p>
            <a:r>
              <a:rPr lang="en-US" sz="2000" b="1" dirty="0"/>
              <a:t>John </a:t>
            </a:r>
            <a:r>
              <a:rPr lang="en-US" sz="2000" b="1" dirty="0" err="1"/>
              <a:t>DeNero</a:t>
            </a:r>
            <a:endParaRPr lang="en-US" sz="2000" b="1" dirty="0"/>
          </a:p>
          <a:p>
            <a:r>
              <a:rPr lang="en-US" sz="2000" b="1" dirty="0" err="1"/>
              <a:t>Pooyan</a:t>
            </a:r>
            <a:r>
              <a:rPr lang="en-US" sz="2000" b="1" dirty="0"/>
              <a:t> </a:t>
            </a:r>
            <a:r>
              <a:rPr lang="en-US" sz="2000" b="1" dirty="0" err="1"/>
              <a:t>Fazli</a:t>
            </a:r>
            <a:endParaRPr lang="en-US" dirty="0"/>
          </a:p>
        </p:txBody>
      </p:sp>
    </p:spTree>
    <p:extLst>
      <p:ext uri="{BB962C8B-B14F-4D97-AF65-F5344CB8AC3E}">
        <p14:creationId xmlns:p14="http://schemas.microsoft.com/office/powerpoint/2010/main" val="36986600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35302</TotalTime>
  <Words>4313</Words>
  <Application>Microsoft Office PowerPoint</Application>
  <PresentationFormat>On-screen Show (16:9)</PresentationFormat>
  <Paragraphs>511</Paragraphs>
  <Slides>39</Slides>
  <Notes>32</Notes>
  <HiddenSlides>7</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Helvetica</vt:lpstr>
      <vt:lpstr>Lucida Grande</vt:lpstr>
      <vt:lpstr>Wingdings</vt:lpstr>
      <vt:lpstr>dan-berkeley-nlp-v1</vt:lpstr>
      <vt:lpstr>Fundamentals of Artificial Intelligence </vt:lpstr>
      <vt:lpstr>Course Information</vt:lpstr>
      <vt:lpstr>Course Information</vt:lpstr>
      <vt:lpstr>Course Information</vt:lpstr>
      <vt:lpstr>Course Information</vt:lpstr>
      <vt:lpstr>Course Information</vt:lpstr>
      <vt:lpstr>Course Information</vt:lpstr>
      <vt:lpstr>Textbook</vt:lpstr>
      <vt:lpstr>Acknowledgements</vt:lpstr>
      <vt:lpstr>Course Information: Feedback</vt:lpstr>
      <vt:lpstr>Today</vt:lpstr>
      <vt:lpstr>Sci-Fi AI?</vt:lpstr>
      <vt:lpstr>What is AI?</vt:lpstr>
      <vt:lpstr>Rational Decisions</vt:lpstr>
      <vt:lpstr>PowerPoint Presentation</vt:lpstr>
      <vt:lpstr>What About the Brain?</vt:lpstr>
      <vt:lpstr>A (Short) History of AI</vt:lpstr>
      <vt:lpstr>PowerPoint Presentation</vt:lpstr>
      <vt:lpstr>A (Short) History of AI</vt:lpstr>
      <vt:lpstr>What Can AI Do?</vt:lpstr>
      <vt:lpstr>Unintentionally Funny Stories</vt:lpstr>
      <vt:lpstr>Natural Language</vt:lpstr>
      <vt:lpstr>PowerPoint Presentation</vt:lpstr>
      <vt:lpstr>Natural Language</vt:lpstr>
      <vt:lpstr>Vision (Perception)</vt:lpstr>
      <vt:lpstr>PowerPoint Presentation</vt:lpstr>
      <vt:lpstr>PowerPoint Presentation</vt:lpstr>
      <vt:lpstr>Robotics</vt:lpstr>
      <vt:lpstr>PowerPoint Presentation</vt:lpstr>
      <vt:lpstr>PowerPoint Presentation</vt:lpstr>
      <vt:lpstr>PowerPoint Presentation</vt:lpstr>
      <vt:lpstr>PowerPoint Presentation</vt:lpstr>
      <vt:lpstr>PowerPoint Presentation</vt:lpstr>
      <vt:lpstr>Logic</vt:lpstr>
      <vt:lpstr>Game Playing</vt:lpstr>
      <vt:lpstr>Decision Making</vt:lpstr>
      <vt:lpstr>Designing Rational Agents</vt:lpstr>
      <vt:lpstr>Pac-Man as an Agent</vt:lpstr>
      <vt:lpstr>Course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Hatim Alsuwat</cp:lastModifiedBy>
  <cp:revision>1559</cp:revision>
  <cp:lastPrinted>2014-01-21T07:51:01Z</cp:lastPrinted>
  <dcterms:created xsi:type="dcterms:W3CDTF">2004-08-27T04:16:05Z</dcterms:created>
  <dcterms:modified xsi:type="dcterms:W3CDTF">2020-09-13T06:15:22Z</dcterms:modified>
</cp:coreProperties>
</file>